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34"/>
  </p:notesMasterIdLst>
  <p:handoutMasterIdLst>
    <p:handoutMasterId r:id="rId35"/>
  </p:handoutMasterIdLst>
  <p:sldIdLst>
    <p:sldId id="257" r:id="rId6"/>
    <p:sldId id="262" r:id="rId7"/>
    <p:sldId id="276" r:id="rId8"/>
    <p:sldId id="259" r:id="rId9"/>
    <p:sldId id="277" r:id="rId10"/>
    <p:sldId id="261" r:id="rId11"/>
    <p:sldId id="279" r:id="rId12"/>
    <p:sldId id="288" r:id="rId13"/>
    <p:sldId id="278" r:id="rId14"/>
    <p:sldId id="264" r:id="rId15"/>
    <p:sldId id="298" r:id="rId16"/>
    <p:sldId id="265" r:id="rId17"/>
    <p:sldId id="289" r:id="rId18"/>
    <p:sldId id="269" r:id="rId19"/>
    <p:sldId id="280" r:id="rId20"/>
    <p:sldId id="283" r:id="rId21"/>
    <p:sldId id="281" r:id="rId22"/>
    <p:sldId id="282" r:id="rId23"/>
    <p:sldId id="296" r:id="rId24"/>
    <p:sldId id="290" r:id="rId25"/>
    <p:sldId id="295" r:id="rId26"/>
    <p:sldId id="286" r:id="rId27"/>
    <p:sldId id="287" r:id="rId28"/>
    <p:sldId id="294" r:id="rId29"/>
    <p:sldId id="291" r:id="rId30"/>
    <p:sldId id="292" r:id="rId31"/>
    <p:sldId id="297" r:id="rId32"/>
    <p:sldId id="275" r:id="rId33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C145F03-D9C6-491D-8DA0-58B563DD7811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099A4BA-D2CF-469E-99FD-BC327C736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058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C5B71A1-35BC-49ED-A9AE-5EC3A1EB63E7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FCB2E4B-4E37-4346-87D2-FDFD08F2B1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933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478-EE2A-4005-9869-A030F11B12E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02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478-EE2A-4005-9869-A030F11B12ED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202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478-EE2A-4005-9869-A030F11B12E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02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478-EE2A-4005-9869-A030F11B12E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02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478-EE2A-4005-9869-A030F11B12ED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02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478-EE2A-4005-9869-A030F11B12ED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02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478-EE2A-4005-9869-A030F11B12ED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02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478-EE2A-4005-9869-A030F11B12ED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02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478-EE2A-4005-9869-A030F11B12ED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02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478-EE2A-4005-9869-A030F11B12ED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104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478-EE2A-4005-9869-A030F11B12ED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02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478-EE2A-4005-9869-A030F11B12E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022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478-EE2A-4005-9869-A030F11B12ED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336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478-EE2A-4005-9869-A030F11B12ED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022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478-EE2A-4005-9869-A030F11B12ED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022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478-EE2A-4005-9869-A030F11B12ED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1243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478-EE2A-4005-9869-A030F11B12ED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022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478-EE2A-4005-9869-A030F11B12ED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022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478-EE2A-4005-9869-A030F11B12ED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91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478-EE2A-4005-9869-A030F11B12ED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02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478-EE2A-4005-9869-A030F11B12E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02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478-EE2A-4005-9869-A030F11B12E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02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478-EE2A-4005-9869-A030F11B12E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02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478-EE2A-4005-9869-A030F11B12E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02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478-EE2A-4005-9869-A030F11B12E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02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478-EE2A-4005-9869-A030F11B12E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02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478-EE2A-4005-9869-A030F11B12E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02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238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43CF-FF0C-4D9E-850F-674744F5B5D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NTI_transparent_we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  <p:pic>
        <p:nvPicPr>
          <p:cNvPr id="9" name="Picture 8" descr="NTI_logo_300dpi_hig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1" y="228601"/>
            <a:ext cx="178554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76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43CF-FF0C-4D9E-850F-674744F5B5D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NTI_transparent_we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  <p:pic>
        <p:nvPicPr>
          <p:cNvPr id="9" name="Picture 8" descr="NTI_logo_300dpi_hig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1" y="228601"/>
            <a:ext cx="178554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98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616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9"/>
            <a:ext cx="4041775" cy="3616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304800" y="6324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NTI Nuclear Materials Security Index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172200" cy="1162050"/>
          </a:xfrm>
        </p:spPr>
        <p:txBody>
          <a:bodyPr anchor="b">
            <a:noAutofit/>
          </a:bodyPr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24000"/>
            <a:ext cx="5111750" cy="43434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524008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324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NTI Nuclear Materials Security Index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43CF-FF0C-4D9E-850F-674744F5B5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03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238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43CF-FF0C-4D9E-850F-674744F5B5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036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43CF-FF0C-4D9E-850F-674744F5B5D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NTI_transparent_we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  <p:pic>
        <p:nvPicPr>
          <p:cNvPr id="9" name="Picture 8" descr="NTI_logo_300dpi_hig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1" y="228601"/>
            <a:ext cx="178554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2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43CF-FF0C-4D9E-850F-674744F5B5D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NTI_transparent_we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  <p:pic>
        <p:nvPicPr>
          <p:cNvPr id="10" name="Picture 9" descr="NTI_logo_300dpi_hig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1" y="228601"/>
            <a:ext cx="178554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20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43CF-FF0C-4D9E-850F-674744F5B5D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NTI_transparent_we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  <p:pic>
        <p:nvPicPr>
          <p:cNvPr id="12" name="Picture 11" descr="NTI_logo_300dpi_hig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1" y="228601"/>
            <a:ext cx="1785542" cy="822960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/>
        </p:nvSpPr>
        <p:spPr>
          <a:xfrm>
            <a:off x="3124200" y="64928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DRAFT - NOT FOR FURTHER DISTRIBUTION</a:t>
            </a:r>
          </a:p>
        </p:txBody>
      </p:sp>
    </p:spTree>
    <p:extLst>
      <p:ext uri="{BB962C8B-B14F-4D97-AF65-F5344CB8AC3E}">
        <p14:creationId xmlns:p14="http://schemas.microsoft.com/office/powerpoint/2010/main" val="1772700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43CF-FF0C-4D9E-850F-674744F5B5D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NTI_transparent_we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  <p:pic>
        <p:nvPicPr>
          <p:cNvPr id="8" name="Picture 7" descr="NTI_logo_300dpi_hig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1" y="228601"/>
            <a:ext cx="1785542" cy="822960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/>
        </p:nvSpPr>
        <p:spPr>
          <a:xfrm>
            <a:off x="3124200" y="64928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DRAFT - NOT FOR FURTHER DISTRIBUTION</a:t>
            </a:r>
          </a:p>
        </p:txBody>
      </p:sp>
    </p:spTree>
    <p:extLst>
      <p:ext uri="{BB962C8B-B14F-4D97-AF65-F5344CB8AC3E}">
        <p14:creationId xmlns:p14="http://schemas.microsoft.com/office/powerpoint/2010/main" val="1321137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43CF-FF0C-4D9E-850F-674744F5B5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46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43CF-FF0C-4D9E-850F-674744F5B5D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NTI_transparent_we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  <p:pic>
        <p:nvPicPr>
          <p:cNvPr id="9" name="Picture 8" descr="NTI_logo_300dpi_hig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1" y="228601"/>
            <a:ext cx="178554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2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43CF-FF0C-4D9E-850F-674744F5B5D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6324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NTI Nuclear Materials Security Index</a:t>
            </a:r>
          </a:p>
        </p:txBody>
      </p:sp>
      <p:pic>
        <p:nvPicPr>
          <p:cNvPr id="10" name="Picture 9" descr="NTI_transparent_we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  <p:pic>
        <p:nvPicPr>
          <p:cNvPr id="11" name="Picture 10" descr="NTI_logo_300dpi_hig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1" y="228601"/>
            <a:ext cx="178554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68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43CF-FF0C-4D9E-850F-674744F5B5D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NTI_transparent_we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  <p:pic>
        <p:nvPicPr>
          <p:cNvPr id="10" name="Picture 9" descr="NTI_logo_300dpi_hig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1" y="228601"/>
            <a:ext cx="178554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99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43CF-FF0C-4D9E-850F-674744F5B5D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NTI_transparent_we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  <p:pic>
        <p:nvPicPr>
          <p:cNvPr id="9" name="Picture 8" descr="NTI_logo_300dpi_hig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1" y="228601"/>
            <a:ext cx="178554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762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43CF-FF0C-4D9E-850F-674744F5B5D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NTI_transparent_we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  <p:pic>
        <p:nvPicPr>
          <p:cNvPr id="9" name="Picture 8" descr="NTI_logo_300dpi_hig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1" y="228601"/>
            <a:ext cx="178554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982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616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9"/>
            <a:ext cx="4041775" cy="3616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43CF-FF0C-4D9E-850F-674744F5B5D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NTI_transparent_we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  <p:pic>
        <p:nvPicPr>
          <p:cNvPr id="10" name="Picture 9" descr="NTI_logo_300dpi_hig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1" y="228601"/>
            <a:ext cx="178554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209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304800" y="6324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NTI Nuclear Materials Security Index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172200" cy="1162050"/>
          </a:xfrm>
        </p:spPr>
        <p:txBody>
          <a:bodyPr anchor="b">
            <a:noAutofit/>
          </a:bodyPr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24000"/>
            <a:ext cx="5111750" cy="43434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524008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324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NTI Nuclear Materials Security Index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95213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600"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9769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NTI_transparent_web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  <p:pic>
        <p:nvPicPr>
          <p:cNvPr id="9" name="Picture 8" descr="NTI_logo_300dpi_high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4801" y="228601"/>
            <a:ext cx="178554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626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NTI_transparent_web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  <p:pic>
        <p:nvPicPr>
          <p:cNvPr id="10" name="Picture 9" descr="NTI_logo_300dpi_high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4801" y="228601"/>
            <a:ext cx="178554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839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 descr="NTI_transparent_web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  <p:pic>
        <p:nvPicPr>
          <p:cNvPr id="12" name="Picture 11" descr="NTI_logo_300dpi_high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4801" y="228601"/>
            <a:ext cx="1785542" cy="822960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3124200" y="649287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DRAFT - NOT FOR FURTHER DISTRIBUTION</a:t>
            </a:r>
          </a:p>
        </p:txBody>
      </p:sp>
    </p:spTree>
    <p:extLst>
      <p:ext uri="{BB962C8B-B14F-4D97-AF65-F5344CB8AC3E}">
        <p14:creationId xmlns:p14="http://schemas.microsoft.com/office/powerpoint/2010/main" val="362523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43CF-FF0C-4D9E-850F-674744F5B5D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NTI_transparent_we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  <p:pic>
        <p:nvPicPr>
          <p:cNvPr id="12" name="Picture 11" descr="NTI_logo_300dpi_hig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1" y="228601"/>
            <a:ext cx="1785542" cy="822960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/>
        </p:nvSpPr>
        <p:spPr>
          <a:xfrm>
            <a:off x="3124200" y="649289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DRAFT - NOT FOR FURTHER DISTRIBUTION</a:t>
            </a:r>
          </a:p>
        </p:txBody>
      </p:sp>
    </p:spTree>
    <p:extLst>
      <p:ext uri="{BB962C8B-B14F-4D97-AF65-F5344CB8AC3E}">
        <p14:creationId xmlns:p14="http://schemas.microsoft.com/office/powerpoint/2010/main" val="17727004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NTI_transparent_web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  <p:pic>
        <p:nvPicPr>
          <p:cNvPr id="8" name="Picture 7" descr="NTI_logo_300dpi_high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4801" y="228601"/>
            <a:ext cx="1785542" cy="822960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124200" y="649287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DRAFT - NOT FOR FURTHER DISTRIBUTION</a:t>
            </a:r>
          </a:p>
        </p:txBody>
      </p:sp>
    </p:spTree>
    <p:extLst>
      <p:ext uri="{BB962C8B-B14F-4D97-AF65-F5344CB8AC3E}">
        <p14:creationId xmlns:p14="http://schemas.microsoft.com/office/powerpoint/2010/main" val="31478766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4750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324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NTI Nuclear Materials Security Index</a:t>
            </a:r>
          </a:p>
        </p:txBody>
      </p:sp>
      <p:pic>
        <p:nvPicPr>
          <p:cNvPr id="10" name="Picture 9" descr="NTI_transparent_web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  <p:pic>
        <p:nvPicPr>
          <p:cNvPr id="11" name="Picture 10" descr="NTI_logo_300dpi_high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4801" y="228601"/>
            <a:ext cx="178554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571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NTI_transparent_web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  <p:pic>
        <p:nvPicPr>
          <p:cNvPr id="10" name="Picture 9" descr="NTI_logo_300dpi_high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4801" y="228601"/>
            <a:ext cx="178554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623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NTI_transparent_web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  <p:pic>
        <p:nvPicPr>
          <p:cNvPr id="9" name="Picture 8" descr="NTI_logo_300dpi_high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4801" y="228601"/>
            <a:ext cx="178554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778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NTI_transparent_web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  <p:pic>
        <p:nvPicPr>
          <p:cNvPr id="9" name="Picture 8" descr="NTI_logo_300dpi_high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4801" y="228601"/>
            <a:ext cx="178554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5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43CF-FF0C-4D9E-850F-674744F5B5D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NTI_transparent_we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  <p:pic>
        <p:nvPicPr>
          <p:cNvPr id="8" name="Picture 7" descr="NTI_logo_300dpi_hig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1" y="228601"/>
            <a:ext cx="1785542" cy="822960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/>
        </p:nvSpPr>
        <p:spPr>
          <a:xfrm>
            <a:off x="3124200" y="649289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DRAFT - NOT FOR FURTHER DISTRIBUTION</a:t>
            </a:r>
          </a:p>
        </p:txBody>
      </p:sp>
    </p:spTree>
    <p:extLst>
      <p:ext uri="{BB962C8B-B14F-4D97-AF65-F5344CB8AC3E}">
        <p14:creationId xmlns:p14="http://schemas.microsoft.com/office/powerpoint/2010/main" val="1321137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43CF-FF0C-4D9E-850F-674744F5B5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46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43CF-FF0C-4D9E-850F-674744F5B5D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6324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NTI Nuclear Materials Security Index</a:t>
            </a:r>
          </a:p>
        </p:txBody>
      </p:sp>
      <p:pic>
        <p:nvPicPr>
          <p:cNvPr id="10" name="Picture 9" descr="NTI_transparent_we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  <p:pic>
        <p:nvPicPr>
          <p:cNvPr id="11" name="Picture 10" descr="NTI_logo_300dpi_hig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1" y="228601"/>
            <a:ext cx="178554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68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43CF-FF0C-4D9E-850F-674744F5B5D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NTI_transparent_we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  <p:pic>
        <p:nvPicPr>
          <p:cNvPr id="10" name="Picture 9" descr="NTI_logo_300dpi_hig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1" y="228601"/>
            <a:ext cx="178554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9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gi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143CF-FF0C-4D9E-850F-674744F5B5D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EIU_Jpeg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91202" y="6400800"/>
            <a:ext cx="2954319" cy="257556"/>
          </a:xfrm>
          <a:prstGeom prst="rect">
            <a:avLst/>
          </a:prstGeom>
        </p:spPr>
      </p:pic>
      <p:pic>
        <p:nvPicPr>
          <p:cNvPr id="10" name="Picture 9" descr="NTI_transparent_web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114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24618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 descr="NTI_transparent_web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143CF-FF0C-4D9E-850F-674744F5B5D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EIU_Jpeg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91202" y="6400800"/>
            <a:ext cx="2954319" cy="257556"/>
          </a:xfrm>
          <a:prstGeom prst="rect">
            <a:avLst/>
          </a:prstGeom>
        </p:spPr>
      </p:pic>
      <p:pic>
        <p:nvPicPr>
          <p:cNvPr id="10" name="Picture 9" descr="NTI_transparent_web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114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24614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 descr="NTI_transparent_web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EIU_Jpeg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791201" y="6400800"/>
            <a:ext cx="2954319" cy="257556"/>
          </a:xfrm>
          <a:prstGeom prst="rect">
            <a:avLst/>
          </a:prstGeom>
        </p:spPr>
      </p:pic>
      <p:pic>
        <p:nvPicPr>
          <p:cNvPr id="10" name="Picture 9" descr="NTI_transparent_web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304801" y="228601"/>
            <a:ext cx="1600200" cy="79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0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927"/>
            <a:ext cx="6858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tate-dept-logo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5647" y="5763837"/>
            <a:ext cx="787160" cy="1049547"/>
          </a:xfrm>
          <a:prstGeom prst="rect">
            <a:avLst/>
          </a:prstGeom>
        </p:spPr>
      </p:pic>
      <p:pic>
        <p:nvPicPr>
          <p:cNvPr id="7" name="Picture 6" descr="NTI_logo_KO_blue glob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66700" y="5837811"/>
            <a:ext cx="1245662" cy="7595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2364" y="136520"/>
            <a:ext cx="6562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entury Gothic" pitchFamily="34" charset="0"/>
              </a:rPr>
              <a:t>International Partnership for </a:t>
            </a:r>
          </a:p>
          <a:p>
            <a:r>
              <a:rPr lang="en-US" sz="2400" b="1" dirty="0">
                <a:solidFill>
                  <a:prstClr val="white"/>
                </a:solidFill>
                <a:latin typeface="Century Gothic" pitchFamily="34" charset="0"/>
              </a:rPr>
              <a:t>Nuclear Disarmament </a:t>
            </a:r>
          </a:p>
          <a:p>
            <a:r>
              <a:rPr lang="en-US" sz="2400" b="1" dirty="0" smtClean="0">
                <a:solidFill>
                  <a:prstClr val="white"/>
                </a:solidFill>
                <a:latin typeface="Century Gothic" pitchFamily="34" charset="0"/>
              </a:rPr>
              <a:t>Verification</a:t>
            </a:r>
            <a:endParaRPr lang="en-US" sz="24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1784221"/>
            <a:ext cx="2213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Century Gothic" pitchFamily="34" charset="0"/>
              </a:rPr>
              <a:t>Phase I Results and Policy Issues – Facilitated Discussion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6775F9FE-394F-4F38-8D11-5909670BC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74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1485900" y="260648"/>
            <a:ext cx="6164442" cy="1339552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6101866"/>
              </p:ext>
            </p:extLst>
          </p:nvPr>
        </p:nvGraphicFramePr>
        <p:xfrm>
          <a:off x="609600" y="1773238"/>
          <a:ext cx="8001000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0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00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Step: Nuclear weapon in temporary storage prior to being dismantled under a future disarmament agreement (Step 6b)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Monitoring and inspection 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Technologies</a:t>
                      </a:r>
                      <a:r>
                        <a:rPr lang="en-US" sz="2200" b="1" baseline="0" dirty="0"/>
                        <a:t> and procedures</a:t>
                      </a:r>
                      <a:endParaRPr lang="en-US" sz="22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Confirm containerized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dirty="0"/>
                        <a:t>item is a nuclear weapon – no direct visual observation of nuclear weapon given need to protect proliferation-sensitive and other information and safety-security</a:t>
                      </a:r>
                    </a:p>
                    <a:p>
                      <a:pPr marL="627062" lvl="1" indent="-342900">
                        <a:buSzPct val="75000"/>
                        <a:buFont typeface="Wingdings" panose="05000000000000000000" pitchFamily="2" charset="2"/>
                        <a:buChar char="Ø"/>
                      </a:pPr>
                      <a:r>
                        <a:rPr lang="en-US" sz="2000" b="1" dirty="0"/>
                        <a:t>Measure</a:t>
                      </a:r>
                      <a:r>
                        <a:rPr lang="en-US" sz="2000" b="1" baseline="0" dirty="0"/>
                        <a:t> for presence of SNM and HE – within agreed parameters</a:t>
                      </a:r>
                    </a:p>
                    <a:p>
                      <a:pPr marL="627062" lvl="1" indent="-342900">
                        <a:buSzPct val="75000"/>
                        <a:buFont typeface="Wingdings" panose="05000000000000000000" pitchFamily="2" charset="2"/>
                        <a:buChar char="Ø"/>
                      </a:pPr>
                      <a:r>
                        <a:rPr lang="en-US" sz="2000" b="1" baseline="0" dirty="0"/>
                        <a:t>Other complementary inspection activities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Multiple technology options </a:t>
                      </a:r>
                    </a:p>
                    <a:p>
                      <a:pPr marL="688975" lvl="1" indent="-342900">
                        <a:buSzPct val="75000"/>
                        <a:buFont typeface="Wingdings" panose="05000000000000000000" pitchFamily="2" charset="2"/>
                        <a:buChar char="Ø"/>
                      </a:pPr>
                      <a:r>
                        <a:rPr lang="en-US" sz="2000" b="1" dirty="0"/>
                        <a:t>Less technically challenging for </a:t>
                      </a:r>
                      <a:r>
                        <a:rPr lang="en-US" sz="2000" b="1" baseline="0" dirty="0"/>
                        <a:t>Plutonium than Uranium; for SNM than for HE</a:t>
                      </a:r>
                    </a:p>
                    <a:p>
                      <a:pPr marL="688975" lvl="1" indent="-342900">
                        <a:buSzPct val="75000"/>
                        <a:buFont typeface="Wingdings" panose="05000000000000000000" pitchFamily="2" charset="2"/>
                        <a:buChar char="Ø"/>
                      </a:pPr>
                      <a:r>
                        <a:rPr lang="en-US" sz="2000" b="1" baseline="0" dirty="0"/>
                        <a:t>Use of information barrier essential – promising concepts, more work to do</a:t>
                      </a:r>
                    </a:p>
                    <a:p>
                      <a:pPr marL="231775" lvl="0" indent="-342900"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baseline="0" dirty="0"/>
                        <a:t>Physical measurements of container may be an option</a:t>
                      </a:r>
                    </a:p>
                    <a:p>
                      <a:pPr marL="231775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baseline="0" dirty="0"/>
                        <a:t>Possible development and use of nuclear weapon templates – think of as a </a:t>
                      </a:r>
                      <a:r>
                        <a:rPr lang="en-US" sz="2000" b="1" i="1" baseline="0" dirty="0"/>
                        <a:t>technical snapshot 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355663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Century Gothic" pitchFamily="34" charset="0"/>
              </a:rPr>
              <a:t>   </a:t>
            </a:r>
            <a:r>
              <a:rPr lang="en-US" sz="28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Century Gothic" pitchFamily="34" charset="0"/>
              </a:rPr>
              <a:t>Nuclear weapon in temporary storage at Dismantlement Facility  (2) –Initial measurements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BF8103-8698-434B-A700-2260BD85A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93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1485900" y="260648"/>
            <a:ext cx="6164442" cy="1339552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85800" y="1772816"/>
            <a:ext cx="7848600" cy="3484984"/>
          </a:xfrm>
        </p:spPr>
        <p:txBody>
          <a:bodyPr>
            <a:noAutofit/>
          </a:bodyPr>
          <a:lstStyle/>
          <a:p>
            <a:pPr lvl="0"/>
            <a:r>
              <a:rPr lang="en-US" sz="2200" b="1" dirty="0"/>
              <a:t>What: measure specific aspects or characteristics of a nuclear weapon in its container = in effect, a “technical snapshot” of the weapon and its components, </a:t>
            </a:r>
            <a:r>
              <a:rPr lang="en-US" sz="2200" b="1" i="1" dirty="0"/>
              <a:t>used with an information barrier</a:t>
            </a:r>
          </a:p>
          <a:p>
            <a:pPr lvl="0"/>
            <a:r>
              <a:rPr lang="en-US" sz="2200" b="1" dirty="0"/>
              <a:t>Multiple potential payoffs for building verification confidence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2000" b="1" dirty="0"/>
              <a:t>From reduced uncertainty in confirming presence of nuclear weapon/SNM and HE to complementing chain of custody-facility integrity measures</a:t>
            </a:r>
          </a:p>
          <a:p>
            <a:pPr>
              <a:buSzPct val="100000"/>
            </a:pPr>
            <a:r>
              <a:rPr lang="en-US" sz="2200" b="1" dirty="0"/>
              <a:t>A promising concept – but technical constraints and challenges need to be overcome and more thinking still on applications</a:t>
            </a:r>
          </a:p>
          <a:p>
            <a:pPr lvl="0"/>
            <a:endParaRPr lang="en-US" sz="2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3556638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Century Gothic" pitchFamily="34" charset="0"/>
              </a:rPr>
              <a:t>   </a:t>
            </a:r>
            <a:r>
              <a:rPr lang="en-US" sz="2200" b="1" dirty="0">
                <a:solidFill>
                  <a:schemeClr val="bg1"/>
                </a:solidFill>
                <a:latin typeface="Century Gothic" pitchFamily="34" charset="0"/>
              </a:rPr>
              <a:t>Nuclear weapon templates – a quick look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5257798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prstClr val="black"/>
                </a:solidFill>
              </a:rPr>
              <a:t>Exemplifies Partnership’s contribution in identifying promising nuclear disarmament verification concepts – and will be pursued </a:t>
            </a:r>
            <a:r>
              <a:rPr lang="en-US" sz="2000" b="1" i="1" dirty="0" smtClean="0">
                <a:solidFill>
                  <a:prstClr val="black"/>
                </a:solidFill>
              </a:rPr>
              <a:t>further in </a:t>
            </a:r>
            <a:r>
              <a:rPr lang="en-US" sz="2000" b="1" i="1" dirty="0">
                <a:solidFill>
                  <a:prstClr val="black"/>
                </a:solidFill>
              </a:rPr>
              <a:t>Phase II</a:t>
            </a:r>
          </a:p>
        </p:txBody>
      </p:sp>
    </p:spTree>
    <p:extLst>
      <p:ext uri="{BB962C8B-B14F-4D97-AF65-F5344CB8AC3E}">
        <p14:creationId xmlns:p14="http://schemas.microsoft.com/office/powerpoint/2010/main" val="810637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1485900" y="260648"/>
            <a:ext cx="6164442" cy="1339552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09600" y="1772816"/>
            <a:ext cx="8001000" cy="4608512"/>
          </a:xfrm>
        </p:spPr>
        <p:txBody>
          <a:bodyPr>
            <a:noAutofit/>
          </a:bodyPr>
          <a:lstStyle/>
          <a:p>
            <a:pPr lvl="0"/>
            <a:r>
              <a:rPr lang="en-US" sz="2400" b="1" dirty="0"/>
              <a:t>How can the Partnership best explain to outside audiences why some limits exist on inspector access and how the Partnership developed a credible solution?</a:t>
            </a:r>
          </a:p>
          <a:p>
            <a:r>
              <a:rPr lang="en-US" sz="2400" b="1" dirty="0" smtClean="0"/>
              <a:t>Are there other points than Step 6 (Temporary Storage) at which chain </a:t>
            </a:r>
            <a:r>
              <a:rPr lang="en-US" sz="2400" b="1" dirty="0"/>
              <a:t>of custody </a:t>
            </a:r>
            <a:r>
              <a:rPr lang="en-US" sz="2400" b="1" dirty="0" smtClean="0"/>
              <a:t>could begin</a:t>
            </a:r>
            <a:r>
              <a:rPr lang="en-US" sz="2400" b="1" dirty="0"/>
              <a:t>? </a:t>
            </a:r>
          </a:p>
          <a:p>
            <a:pPr lvl="1"/>
            <a:r>
              <a:rPr lang="en-US" sz="2200" b="1" dirty="0" smtClean="0"/>
              <a:t>For example, removal </a:t>
            </a:r>
            <a:r>
              <a:rPr lang="en-US" sz="2200" b="1" dirty="0"/>
              <a:t>of nuclear weapon from delivery vehicle? Longer-term storage pre-dismantlement</a:t>
            </a:r>
            <a:r>
              <a:rPr lang="en-US" sz="2200" b="1" dirty="0" smtClean="0"/>
              <a:t>?</a:t>
            </a:r>
          </a:p>
          <a:p>
            <a:pPr lvl="1"/>
            <a:r>
              <a:rPr lang="en-US" sz="2200" b="1" dirty="0" smtClean="0"/>
              <a:t>Would the starting point for chain of custody impact governments’ confidence? Are there operational challenges that need to be considered?  </a:t>
            </a:r>
            <a:endParaRPr lang="en-US" sz="2200" b="1" dirty="0"/>
          </a:p>
          <a:p>
            <a:pPr lvl="0"/>
            <a:r>
              <a:rPr lang="en-US" sz="2200" b="1" dirty="0"/>
              <a:t>How important is it to measure for the presence of HE – rather than simply for SNM?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3556638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Century Gothic" pitchFamily="34" charset="0"/>
              </a:rPr>
              <a:t>   </a:t>
            </a:r>
            <a:r>
              <a:rPr lang="en-US" sz="2000" b="1" dirty="0">
                <a:solidFill>
                  <a:schemeClr val="bg1"/>
                </a:solidFill>
                <a:latin typeface="Century Gothic" pitchFamily="34" charset="0"/>
              </a:rPr>
              <a:t>Some policy issues for 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9A06BFA-2810-4807-B7A5-7C3E8D91B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624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1485900" y="260648"/>
            <a:ext cx="6164442" cy="1339552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3556638" cy="1143000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entury Gothic" pitchFamily="34" charset="0"/>
              </a:rPr>
              <a:t>  </a:t>
            </a:r>
            <a:r>
              <a:rPr lang="en-US" sz="2000" b="1" dirty="0">
                <a:solidFill>
                  <a:schemeClr val="bg1"/>
                </a:solidFill>
                <a:latin typeface="Century Gothic" pitchFamily="34" charset="0"/>
              </a:rPr>
              <a:t>Continuing to follow the weapon,  “Movement” and “Dismantlement”</a:t>
            </a:r>
          </a:p>
        </p:txBody>
      </p:sp>
      <p:sp>
        <p:nvSpPr>
          <p:cNvPr id="6" name="Left Arrow 5"/>
          <p:cNvSpPr/>
          <p:nvPr/>
        </p:nvSpPr>
        <p:spPr>
          <a:xfrm>
            <a:off x="7772400" y="38100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IPNDV_14 steps diagram_for report">
            <a:extLst>
              <a:ext uri="{FF2B5EF4-FFF2-40B4-BE49-F238E27FC236}">
                <a16:creationId xmlns="" xmlns:a16="http://schemas.microsoft.com/office/drawing/2014/main" id="{13528BFC-2171-4ADB-9347-E78B9585E0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6827196" cy="42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6F76E31-F80E-4039-AE5D-85F0AC9C3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678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1485900" y="260648"/>
            <a:ext cx="6164442" cy="1339552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443476"/>
              </p:ext>
            </p:extLst>
          </p:nvPr>
        </p:nvGraphicFramePr>
        <p:xfrm>
          <a:off x="685800" y="1905000"/>
          <a:ext cx="8077200" cy="451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77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2200" b="1" dirty="0"/>
                        <a:t>Step: containerized nuclear</a:t>
                      </a:r>
                      <a:r>
                        <a:rPr lang="en-US" sz="2200" b="1" baseline="0" dirty="0"/>
                        <a:t> weapon transported from temporary storage to dedicated dismantlement area (Step 7)</a:t>
                      </a:r>
                      <a:endParaRPr lang="en-US" sz="22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900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i="1" dirty="0"/>
                        <a:t>For security reasons, no visual observation by inspectors</a:t>
                      </a:r>
                      <a:r>
                        <a:rPr lang="en-US" sz="2000" b="1" i="1" baseline="0" dirty="0"/>
                        <a:t> of actual transport of the nuclear weapons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dirty="0"/>
                        <a:t>Reliance during transport on procedures for chain of custody applied in Step 6a (to be rechecked at Step 8a)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0" b="1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0" b="1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0" b="1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0" b="1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0" b="1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0" b="1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0" b="1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000" b="1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3556638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Century Gothic" pitchFamily="34" charset="0"/>
              </a:rPr>
              <a:t>   </a:t>
            </a:r>
            <a:r>
              <a:rPr lang="en-US" sz="2200" b="1" dirty="0">
                <a:solidFill>
                  <a:schemeClr val="bg1"/>
                </a:solidFill>
                <a:latin typeface="Century Gothic" pitchFamily="34" charset="0"/>
              </a:rPr>
              <a:t>Movement of nuclear weapon within facility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13636E-5735-4CA9-84A1-0C819DBD2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F718818-ECD6-4256-9197-42B7A564FB6D}"/>
              </a:ext>
            </a:extLst>
          </p:cNvPr>
          <p:cNvSpPr txBox="1"/>
          <p:nvPr/>
        </p:nvSpPr>
        <p:spPr>
          <a:xfrm>
            <a:off x="1981200" y="5073702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Building verification confidence should be viewed as the result of many separate, mutually-reinforcing, and cumulative activities across the process of dismantlement</a:t>
            </a:r>
          </a:p>
        </p:txBody>
      </p:sp>
    </p:spTree>
    <p:extLst>
      <p:ext uri="{BB962C8B-B14F-4D97-AF65-F5344CB8AC3E}">
        <p14:creationId xmlns:p14="http://schemas.microsoft.com/office/powerpoint/2010/main" val="1321324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1485900" y="260648"/>
            <a:ext cx="6164442" cy="1339552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100797"/>
              </p:ext>
            </p:extLst>
          </p:nvPr>
        </p:nvGraphicFramePr>
        <p:xfrm>
          <a:off x="609600" y="1773238"/>
          <a:ext cx="8001000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0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00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Step: Nuclear weapon arrives and enters dedicated dismantlement area in preparation for its dismantlement (Step 8a)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Monitoring and inspection 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Technologies</a:t>
                      </a:r>
                      <a:r>
                        <a:rPr lang="en-US" sz="2200" b="1" baseline="0" dirty="0"/>
                        <a:t> and procedures</a:t>
                      </a:r>
                      <a:endParaRPr lang="en-US" sz="22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Ensure</a:t>
                      </a:r>
                      <a:r>
                        <a:rPr lang="en-US" sz="2000" b="1" baseline="0" dirty="0"/>
                        <a:t> unbroken chain of custody from temporary storage site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baseline="0" dirty="0"/>
                        <a:t>Ensure integrity of dismantlement area -- for confidence in no unauthorized removal of nuclear weapon/SNM or HE or tampering with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Confirm unique identifiers, tags,</a:t>
                      </a:r>
                      <a:r>
                        <a:rPr lang="en-US" sz="2000" b="1" baseline="0" dirty="0"/>
                        <a:t> and seals already on container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baseline="0" dirty="0"/>
                        <a:t>Check agreed inspected state declarations, documentation, and records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baseline="0" dirty="0"/>
                        <a:t>Inspections, use of containment and surveillance and portal monitoring technologies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baseline="0" dirty="0"/>
                        <a:t>Inspect area with radiological/HE detection technologies (for pre-dismantlement baseline )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355663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Century Gothic" pitchFamily="34" charset="0"/>
              </a:rPr>
              <a:t>   </a:t>
            </a:r>
            <a:r>
              <a:rPr lang="en-US" sz="2200" b="1" dirty="0">
                <a:solidFill>
                  <a:schemeClr val="bg1"/>
                </a:solidFill>
                <a:latin typeface="Century Gothic" pitchFamily="34" charset="0"/>
              </a:rPr>
              <a:t>Nuclear weapon dismantlement – entry to dedicated area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9C9610-1894-4635-B541-98D89B0CA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753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1485900" y="260648"/>
            <a:ext cx="6164442" cy="1339552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267012"/>
              </p:ext>
            </p:extLst>
          </p:nvPr>
        </p:nvGraphicFramePr>
        <p:xfrm>
          <a:off x="990600" y="1752600"/>
          <a:ext cx="7239000" cy="46580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39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Nuclear weapon dismantled by nuclear weapon country in accordance with nuclear disarmament agreement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96042">
                <a:tc>
                  <a:txBody>
                    <a:bodyPr/>
                    <a:lstStyle/>
                    <a:p>
                      <a:pPr algn="ctr"/>
                      <a:endParaRPr lang="en-US" sz="2200" b="1" dirty="0"/>
                    </a:p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No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direct observation </a:t>
                      </a:r>
                      <a:r>
                        <a:rPr lang="en-US" sz="2800" b="1" dirty="0"/>
                        <a:t>by monitoring and inspection team given the need to protect proliferation-sensitive</a:t>
                      </a:r>
                      <a:r>
                        <a:rPr lang="en-US" sz="2800" b="1" baseline="0" dirty="0"/>
                        <a:t> and other classified information as well as safety and security </a:t>
                      </a:r>
                      <a:r>
                        <a:rPr lang="en-US" sz="2800" b="1" baseline="0" dirty="0" smtClean="0"/>
                        <a:t>requirements</a:t>
                      </a:r>
                    </a:p>
                    <a:p>
                      <a:pPr algn="ctr"/>
                      <a:endParaRPr lang="en-US" sz="2800" b="1" baseline="0" dirty="0" smtClean="0"/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NOTE:  Direct observation will reveal sensitive nuclear weapons design information to inspectors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355663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Century Gothic" pitchFamily="34" charset="0"/>
              </a:rPr>
              <a:t>   </a:t>
            </a:r>
            <a:r>
              <a:rPr lang="en-US" sz="2200" b="1" dirty="0">
                <a:solidFill>
                  <a:schemeClr val="bg1"/>
                </a:solidFill>
                <a:latin typeface="Century Gothic" pitchFamily="34" charset="0"/>
              </a:rPr>
              <a:t>Nuclear weapon dismantlement – </a:t>
            </a:r>
            <a:r>
              <a:rPr lang="en-US" sz="2200" b="1" i="1" dirty="0">
                <a:solidFill>
                  <a:schemeClr val="bg1"/>
                </a:solidFill>
                <a:latin typeface="Century Gothic" pitchFamily="34" charset="0"/>
              </a:rPr>
              <a:t>during dismantlement process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6D174B-AE7C-4D1B-B01A-9A5E1FF36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923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1485900" y="260648"/>
            <a:ext cx="6164442" cy="1339552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331359"/>
              </p:ext>
            </p:extLst>
          </p:nvPr>
        </p:nvGraphicFramePr>
        <p:xfrm>
          <a:off x="609600" y="1773238"/>
          <a:ext cx="8001000" cy="463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0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00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Step: Containers with SNM/HE exit dedicated dismantlement area (Step 8b)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Monitoring and inspection 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Technologies</a:t>
                      </a:r>
                      <a:r>
                        <a:rPr lang="en-US" sz="2200" b="1" baseline="0" dirty="0"/>
                        <a:t> and procedures</a:t>
                      </a:r>
                      <a:endParaRPr lang="en-US" sz="22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Ensure</a:t>
                      </a:r>
                      <a:r>
                        <a:rPr lang="en-US" sz="2000" b="1" baseline="0" dirty="0"/>
                        <a:t> unbroken chain of custody – within dedicated dismantlement area, onward to temporary storage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baseline="0" dirty="0"/>
                        <a:t>Measure exiting SNM/HE containers to confirm presence of SNM/HE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baseline="0" dirty="0"/>
                        <a:t>Confirm no SNM/HE or weapon remains in dismantlement area – and no unauthorized removal of any containers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Use of unique identifiers, tags,</a:t>
                      </a:r>
                      <a:r>
                        <a:rPr lang="en-US" sz="2000" b="1" baseline="0" dirty="0"/>
                        <a:t> and seals on containers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baseline="0" dirty="0"/>
                        <a:t>Check agreed inspected state declarations, documentation, and records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baseline="0" dirty="0"/>
                        <a:t>Portal monitoring technologies for entry-exit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0" b="1" baseline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="1" i="1" baseline="0" dirty="0"/>
                        <a:t>Continued on next slide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3556638" cy="11430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Century Gothic" pitchFamily="34" charset="0"/>
              </a:rPr>
              <a:t>   Nuclear weapon dismantlement – exit from dedicated area (1)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2813A92-D9D1-4A60-8F87-4BC233EE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42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1485900" y="260648"/>
            <a:ext cx="6164442" cy="1339552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94681"/>
              </p:ext>
            </p:extLst>
          </p:nvPr>
        </p:nvGraphicFramePr>
        <p:xfrm>
          <a:off x="609600" y="1773238"/>
          <a:ext cx="8001000" cy="432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0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00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Step: Containers with SNM/HE exit from dismantled nuclear weapon exit  dedicated dismantlement area (Step 8b)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Monitoring and inspection 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Technologies</a:t>
                      </a:r>
                      <a:r>
                        <a:rPr lang="en-US" sz="2200" b="1" baseline="0" dirty="0"/>
                        <a:t> and procedures</a:t>
                      </a:r>
                      <a:endParaRPr lang="en-US" sz="22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Ensure</a:t>
                      </a:r>
                      <a:r>
                        <a:rPr lang="en-US" sz="2000" b="1" baseline="0" dirty="0"/>
                        <a:t> onward chain of custody – to temporary storage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baseline="0" dirty="0"/>
                        <a:t>Measure SNM/HE containers to confirm presence of SNM/HE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baseline="0" dirty="0"/>
                        <a:t>Confirm no SNM/HE or weapon remains in dismantlement area – and no unauthorized removal of any containers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baseline="0" dirty="0"/>
                        <a:t>Multiple measurement technologies as in initial arrival</a:t>
                      </a:r>
                    </a:p>
                    <a:p>
                      <a:pPr marL="800100" lvl="1" indent="-342900">
                        <a:buSzPct val="75000"/>
                        <a:buFont typeface="Wingdings" panose="05000000000000000000" pitchFamily="2" charset="2"/>
                        <a:buChar char="Ø"/>
                      </a:pP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Additional techniques may be available – nuclear weapon now dismantled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baseline="0" dirty="0"/>
                        <a:t>Inspect with radiological/HE detection technologies – ensure no remaining SNM/HE in area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baseline="0" dirty="0"/>
                        <a:t>Possible development and use of nuclear weapon “templates”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355663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Century Gothic" pitchFamily="34" charset="0"/>
              </a:rPr>
              <a:t>   </a:t>
            </a:r>
            <a:r>
              <a:rPr lang="en-US" sz="2200" b="1" dirty="0">
                <a:solidFill>
                  <a:schemeClr val="bg1"/>
                </a:solidFill>
                <a:latin typeface="Century Gothic" pitchFamily="34" charset="0"/>
              </a:rPr>
              <a:t>Nuclear weapon dismantlement – exit from dedicated area (2)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6CBD3C5-1892-4C4E-9A46-DDAB31E41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107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1519191" y="260648"/>
            <a:ext cx="6164442" cy="1339552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4323184"/>
          </a:xfrm>
        </p:spPr>
        <p:txBody>
          <a:bodyPr>
            <a:noAutofit/>
          </a:bodyPr>
          <a:lstStyle/>
          <a:p>
            <a:pPr lvl="0"/>
            <a:r>
              <a:rPr lang="en-US" sz="2400" b="1" dirty="0"/>
              <a:t>In balancing </a:t>
            </a:r>
            <a:r>
              <a:rPr lang="en-US" sz="2400" b="1" dirty="0">
                <a:solidFill>
                  <a:srgbClr val="FF0000"/>
                </a:solidFill>
              </a:rPr>
              <a:t>building confidence and protecting proliferation-sensitive and other information as well as ensuring safety and security</a:t>
            </a:r>
            <a:r>
              <a:rPr lang="en-US" sz="2400" b="1" dirty="0"/>
              <a:t>:</a:t>
            </a:r>
          </a:p>
          <a:p>
            <a:pPr lvl="1"/>
            <a:r>
              <a:rPr lang="en-US" sz="2200" b="1" dirty="0"/>
              <a:t>What would strengthen understanding by different audiences of need to balance these considerations? </a:t>
            </a:r>
          </a:p>
          <a:p>
            <a:pPr lvl="1"/>
            <a:r>
              <a:rPr lang="en-US" sz="2200" b="1" dirty="0"/>
              <a:t>Would different “stakeholders” emphasize one or the other aspect? </a:t>
            </a:r>
          </a:p>
          <a:p>
            <a:pPr lvl="1"/>
            <a:r>
              <a:rPr lang="en-US" sz="2200" b="1" dirty="0"/>
              <a:t>What are the most important factors shaping how the balance should be struck?</a:t>
            </a:r>
          </a:p>
          <a:p>
            <a:pPr lvl="1"/>
            <a:r>
              <a:rPr lang="en-US" sz="2200" b="1" dirty="0"/>
              <a:t>How can the Partnership best explain how this balance has been struck, and why?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3556638" cy="1143000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>
                <a:solidFill>
                  <a:schemeClr val="bg1"/>
                </a:solidFill>
                <a:latin typeface="Century Gothic" pitchFamily="34" charset="0"/>
              </a:rPr>
              <a:t>   Some policy issues for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760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1485900" y="260648"/>
            <a:ext cx="6164442" cy="1339552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85800" y="1760366"/>
            <a:ext cx="7772400" cy="460851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400" b="1" dirty="0"/>
              <a:t>Dual purpose: </a:t>
            </a:r>
          </a:p>
          <a:p>
            <a:pPr lvl="1">
              <a:spcBef>
                <a:spcPts val="0"/>
              </a:spcBef>
            </a:pPr>
            <a:r>
              <a:rPr lang="en-US" sz="2200" b="1" dirty="0"/>
              <a:t>Integrated summary of results of Phase I</a:t>
            </a:r>
          </a:p>
          <a:p>
            <a:pPr lvl="1">
              <a:spcBef>
                <a:spcPts val="0"/>
              </a:spcBef>
            </a:pPr>
            <a:r>
              <a:rPr lang="en-US" sz="2200" b="1" dirty="0"/>
              <a:t>Explore together some judgments, issues, and choices arising out of Phase I – and looking to Phase II</a:t>
            </a:r>
          </a:p>
          <a:p>
            <a:pPr>
              <a:spcBef>
                <a:spcPts val="0"/>
              </a:spcBef>
            </a:pPr>
            <a:r>
              <a:rPr lang="en-US" sz="2400" b="1" dirty="0"/>
              <a:t>Format:</a:t>
            </a:r>
          </a:p>
          <a:p>
            <a:pPr lvl="1"/>
            <a:r>
              <a:rPr lang="en-US" sz="2200" b="1" dirty="0"/>
              <a:t>Set out results – and some challenges ahead</a:t>
            </a:r>
          </a:p>
          <a:p>
            <a:pPr lvl="1"/>
            <a:r>
              <a:rPr lang="en-US" sz="2200" b="1" dirty="0"/>
              <a:t>With facilitated discussion of key policy judgments, issues, and choices – “along the way” </a:t>
            </a:r>
          </a:p>
          <a:p>
            <a:pPr lvl="1"/>
            <a:r>
              <a:rPr lang="en-US" sz="2200" b="1" dirty="0"/>
              <a:t>Close with discussion of some overarching policy choices</a:t>
            </a:r>
          </a:p>
          <a:p>
            <a:r>
              <a:rPr lang="en-US" sz="2400" b="1" dirty="0"/>
              <a:t>Everyone should join the discussion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355663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Century Gothic" pitchFamily="34" charset="0"/>
              </a:rPr>
              <a:t>   </a:t>
            </a:r>
            <a:r>
              <a:rPr lang="en-US" sz="2700" b="1" dirty="0">
                <a:solidFill>
                  <a:schemeClr val="bg1"/>
                </a:solidFill>
                <a:latin typeface="Century Gothic" pitchFamily="34" charset="0"/>
              </a:rPr>
              <a:t>Purpose and format of the facilitated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915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1485900" y="260648"/>
            <a:ext cx="6164442" cy="1339552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3556638" cy="1143000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entury Gothic" pitchFamily="34" charset="0"/>
              </a:rPr>
              <a:t>  </a:t>
            </a:r>
            <a:r>
              <a:rPr lang="en-US" sz="2000" b="1" dirty="0">
                <a:solidFill>
                  <a:schemeClr val="bg1"/>
                </a:solidFill>
                <a:latin typeface="Century Gothic" pitchFamily="34" charset="0"/>
              </a:rPr>
              <a:t>Following containerized SNM and HE,  “Movement” and “Storage”</a:t>
            </a:r>
          </a:p>
        </p:txBody>
      </p:sp>
      <p:sp>
        <p:nvSpPr>
          <p:cNvPr id="6" name="Left Arrow 5"/>
          <p:cNvSpPr/>
          <p:nvPr/>
        </p:nvSpPr>
        <p:spPr>
          <a:xfrm>
            <a:off x="7772400" y="38100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" descr="IPNDV_14 steps diagram_for report">
            <a:extLst>
              <a:ext uri="{FF2B5EF4-FFF2-40B4-BE49-F238E27FC236}">
                <a16:creationId xmlns="" xmlns:a16="http://schemas.microsoft.com/office/drawing/2014/main" id="{47A30EAA-6097-4496-B6BA-8CAFC96150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6858000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051E353-4AEA-45BD-83A2-286B4F9B4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783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1485900" y="260648"/>
            <a:ext cx="6164442" cy="1339552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839592"/>
              </p:ext>
            </p:extLst>
          </p:nvPr>
        </p:nvGraphicFramePr>
        <p:xfrm>
          <a:off x="685800" y="1905000"/>
          <a:ext cx="8077200" cy="454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77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2200" b="1" dirty="0"/>
                        <a:t>Step: containerized nuclear</a:t>
                      </a:r>
                      <a:r>
                        <a:rPr lang="en-US" sz="2200" b="1" baseline="0" dirty="0"/>
                        <a:t> weapon components (SNM and HE) transported from temporary storage to dedicated dismantlement area (Step 9)</a:t>
                      </a:r>
                      <a:endParaRPr lang="en-US" sz="22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900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i="1" dirty="0"/>
                        <a:t>For security reasons, no visual observation by inspectors</a:t>
                      </a:r>
                      <a:r>
                        <a:rPr lang="en-US" sz="2000" b="1" i="1" baseline="0" dirty="0"/>
                        <a:t> of actual transport of the nuclear weapons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dirty="0"/>
                        <a:t>Reliance during transport on procedures for chain of custody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0" b="1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0" b="1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0" b="1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0" b="1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0" b="1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0" b="1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0" b="1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000" b="1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355663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Century Gothic" pitchFamily="34" charset="0"/>
              </a:rPr>
              <a:t>   </a:t>
            </a:r>
            <a:r>
              <a:rPr lang="en-US" sz="2200" b="1" dirty="0">
                <a:solidFill>
                  <a:schemeClr val="bg1"/>
                </a:solidFill>
                <a:latin typeface="Century Gothic" pitchFamily="34" charset="0"/>
              </a:rPr>
              <a:t>Movement of nuclear weapon components within facility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824A38-4D22-4F42-9961-8A70EDFF1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026A22C-30FA-4EE6-9BA3-559C29F22DB8}"/>
              </a:ext>
            </a:extLst>
          </p:cNvPr>
          <p:cNvSpPr txBox="1"/>
          <p:nvPr/>
        </p:nvSpPr>
        <p:spPr>
          <a:xfrm>
            <a:off x="1981200" y="5073702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Building verification confidence should be viewed as the result of many separate, mutually-reinforcing, and cumulative activities across the process of dismantlement</a:t>
            </a:r>
          </a:p>
        </p:txBody>
      </p:sp>
    </p:spTree>
    <p:extLst>
      <p:ext uri="{BB962C8B-B14F-4D97-AF65-F5344CB8AC3E}">
        <p14:creationId xmlns:p14="http://schemas.microsoft.com/office/powerpoint/2010/main" val="4166505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1485900" y="260648"/>
            <a:ext cx="6164442" cy="1339552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4710111"/>
              </p:ext>
            </p:extLst>
          </p:nvPr>
        </p:nvGraphicFramePr>
        <p:xfrm>
          <a:off x="533400" y="1773238"/>
          <a:ext cx="8001000" cy="432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0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00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US" sz="2200" b="1" dirty="0"/>
                        <a:t>Step</a:t>
                      </a:r>
                      <a:r>
                        <a:rPr lang="en-US" sz="2200" b="1" baseline="0" dirty="0"/>
                        <a:t>: Containerized SNM/HE placed in temporary storage prior to longer-term monitoring (Step 10a)</a:t>
                      </a:r>
                      <a:endParaRPr lang="en-US" sz="2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Monitoring and inspection 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Technologies</a:t>
                      </a:r>
                      <a:r>
                        <a:rPr lang="en-US" sz="2200" b="1" baseline="0" dirty="0"/>
                        <a:t> and procedures</a:t>
                      </a:r>
                      <a:endParaRPr lang="en-US" sz="22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Confirm</a:t>
                      </a:r>
                      <a:r>
                        <a:rPr lang="en-US" sz="2000" b="1" baseline="0" dirty="0"/>
                        <a:t> and apply chain of custody technologies and procedures – for containers arriving from dedicated dismantlement area, for longer-term monitoring, for onward inspection process of final disposition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Use of unique identifiers, tags,</a:t>
                      </a:r>
                      <a:r>
                        <a:rPr lang="en-US" sz="2000" b="1" baseline="0" dirty="0"/>
                        <a:t> and seals on containerized nuclear weapon components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baseline="0" dirty="0"/>
                        <a:t>Check agreed inspected state declarations, documentation, and records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baseline="0" dirty="0"/>
                        <a:t>Inspections and use of containment and surveillance, and portal monitoring technologies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3556638" cy="11430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Century Gothic" pitchFamily="34" charset="0"/>
              </a:rPr>
              <a:t>   Temporary storage of SNM/HE (1) – Chain of custody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E2CFA64-722D-468B-A6F4-9E247B85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00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1485900" y="260648"/>
            <a:ext cx="6164442" cy="1339552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5917929"/>
              </p:ext>
            </p:extLst>
          </p:nvPr>
        </p:nvGraphicFramePr>
        <p:xfrm>
          <a:off x="533400" y="1773238"/>
          <a:ext cx="8001000" cy="463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0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00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US" sz="2200" b="1" dirty="0"/>
                        <a:t>Step</a:t>
                      </a:r>
                      <a:r>
                        <a:rPr lang="en-US" sz="2200" b="1" baseline="0" dirty="0"/>
                        <a:t>: Longer-term monitoring of containerized SNM/HE in temporary storage prior to ultimate disposition (Step 10b)</a:t>
                      </a:r>
                      <a:endParaRPr lang="en-US" sz="2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Monitoring and inspection 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Technologies</a:t>
                      </a:r>
                      <a:r>
                        <a:rPr lang="en-US" sz="2200" b="1" baseline="0" dirty="0"/>
                        <a:t> and procedures</a:t>
                      </a:r>
                      <a:endParaRPr lang="en-US" sz="22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Confirm</a:t>
                      </a:r>
                      <a:r>
                        <a:rPr lang="en-US" sz="2000" b="1" baseline="0" dirty="0"/>
                        <a:t> chain of custody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baseline="0" dirty="0"/>
                        <a:t>Ensure integrity of storage area – for confidence in no unauthorized removal of SNM/HE or tampering with area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baseline="0" dirty="0"/>
                        <a:t>Periodic measurement to re-confirm presence of SNM/HE – until moved in accordance with  Agreement</a:t>
                      </a:r>
                      <a:endParaRPr lang="en-US" sz="2000" b="1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0" b="1" baseline="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Use of unique identifiers, tags,</a:t>
                      </a:r>
                      <a:r>
                        <a:rPr lang="en-US" sz="2000" b="1" baseline="0" dirty="0"/>
                        <a:t> and seals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baseline="0" dirty="0"/>
                        <a:t>Check declarations, documentation, and records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baseline="0" dirty="0"/>
                        <a:t>Use of containment and surveillance, and portal monitoring technologies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Multiple measurement technologies as above</a:t>
                      </a:r>
                      <a:endParaRPr lang="en-US" sz="2000" b="1" baseline="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i="1" baseline="0" dirty="0"/>
                        <a:t>Ad hoc/routine on-site inspections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3556638" cy="11430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Century Gothic" pitchFamily="34" charset="0"/>
              </a:rPr>
              <a:t>   Temporary storage of SNM/HE (2) – Longer-term monitoring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E21406-F833-4CFA-B2B3-7C9BA65D9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23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1485900" y="260648"/>
            <a:ext cx="6164442" cy="1339552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09600" y="1905000"/>
            <a:ext cx="8001000" cy="4608512"/>
          </a:xfrm>
        </p:spPr>
        <p:txBody>
          <a:bodyPr>
            <a:noAutofit/>
          </a:bodyPr>
          <a:lstStyle/>
          <a:p>
            <a:pPr lvl="0">
              <a:buSzPct val="100000"/>
            </a:pPr>
            <a:r>
              <a:rPr lang="en-US" sz="2200" b="1" dirty="0">
                <a:solidFill>
                  <a:prstClr val="black"/>
                </a:solidFill>
              </a:rPr>
              <a:t>Do you agree that verification confidence should be viewed as the result of many separate, mutually reinforcing, and </a:t>
            </a:r>
            <a:r>
              <a:rPr lang="en-US" sz="2200" b="1" dirty="0"/>
              <a:t>cumulative inspection and monitoring activities over time</a:t>
            </a:r>
            <a:r>
              <a:rPr lang="en-US" sz="2200" b="1" dirty="0" smtClean="0"/>
              <a:t>?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2000" b="1" dirty="0" smtClean="0"/>
              <a:t>Thereby compensating for possible verification uncertainties at any one specific step in the dismantlement process – especially in an ongoing inspection and monitoring process over many years</a:t>
            </a:r>
          </a:p>
          <a:p>
            <a:pPr lvl="0">
              <a:buSzPct val="100000"/>
            </a:pPr>
            <a:r>
              <a:rPr lang="en-US" sz="2200" b="1" dirty="0" smtClean="0"/>
              <a:t>Given verification uncertainties, what will shape views of how much confidence is enough? Are there other factors outside of the inspection and monitoring regime? </a:t>
            </a:r>
          </a:p>
          <a:p>
            <a:pPr lvl="0">
              <a:lnSpc>
                <a:spcPct val="120000"/>
              </a:lnSpc>
            </a:pPr>
            <a:r>
              <a:rPr lang="en-US" sz="2200" b="1" dirty="0" smtClean="0"/>
              <a:t>How </a:t>
            </a:r>
            <a:r>
              <a:rPr lang="en-US" sz="2200" b="1" dirty="0"/>
              <a:t>should the Partnership explain to different audiences this </a:t>
            </a:r>
            <a:r>
              <a:rPr lang="en-US" sz="2200" b="1" dirty="0" smtClean="0"/>
              <a:t>approach </a:t>
            </a:r>
            <a:r>
              <a:rPr lang="en-US" sz="2200" b="1" dirty="0"/>
              <a:t>to </a:t>
            </a:r>
            <a:r>
              <a:rPr lang="en-US" sz="2200" b="1" dirty="0" smtClean="0"/>
              <a:t>building verification </a:t>
            </a:r>
            <a:r>
              <a:rPr lang="en-US" sz="2200" b="1" dirty="0"/>
              <a:t>confidence? </a:t>
            </a:r>
            <a:endParaRPr lang="en-US" sz="2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3556638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Century Gothic" pitchFamily="34" charset="0"/>
              </a:rPr>
              <a:t>   </a:t>
            </a:r>
            <a:r>
              <a:rPr lang="en-US" sz="2000" b="1" dirty="0">
                <a:solidFill>
                  <a:schemeClr val="bg1"/>
                </a:solidFill>
                <a:latin typeface="Century Gothic" pitchFamily="34" charset="0"/>
              </a:rPr>
              <a:t>Some policy issues for 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F5163A7-0E64-4B88-A1A9-57E9AC00D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795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1485900" y="260648"/>
            <a:ext cx="6164442" cy="1339552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09600" y="1905000"/>
            <a:ext cx="8001000" cy="4608512"/>
          </a:xfrm>
        </p:spPr>
        <p:txBody>
          <a:bodyPr>
            <a:noAutofit/>
          </a:bodyPr>
          <a:lstStyle/>
          <a:p>
            <a:pPr lvl="0">
              <a:buSzPct val="100000"/>
            </a:pPr>
            <a:r>
              <a:rPr lang="en-US" sz="2200" b="1" dirty="0">
                <a:solidFill>
                  <a:prstClr val="black"/>
                </a:solidFill>
              </a:rPr>
              <a:t>Phase I identified nuclear disarmament verification areas and tasks for additional analysis, including: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prstClr val="black"/>
                </a:solidFill>
              </a:rPr>
              <a:t>Declarations and access by inspectors to documentation and records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prstClr val="black"/>
                </a:solidFill>
              </a:rPr>
              <a:t>Data handling issues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prstClr val="black"/>
                </a:solidFill>
              </a:rPr>
              <a:t>Technology development and technology reengineering priorities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prstClr val="black"/>
                </a:solidFill>
              </a:rPr>
              <a:t>Detailed assessment of nuclear weapon templates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prstClr val="black"/>
                </a:solidFill>
              </a:rPr>
              <a:t>Testing promising technologies and procedures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prstClr val="black"/>
                </a:solidFill>
              </a:rPr>
              <a:t>Strengthening international collaboration, including partnerships of nuclear possessor and non-possessor states and building a verification culture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prstClr val="black"/>
                </a:solidFill>
              </a:rPr>
              <a:t>Addressing the other steps of the 14-step framework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endParaRPr lang="en-US" sz="2000" b="1" dirty="0">
              <a:solidFill>
                <a:prstClr val="black"/>
              </a:solidFill>
            </a:endParaRPr>
          </a:p>
          <a:p>
            <a:pPr marL="457200" lvl="1" indent="0">
              <a:buSzPct val="75000"/>
              <a:buNone/>
            </a:pPr>
            <a:endParaRPr lang="en-US" sz="2000" b="1" dirty="0">
              <a:solidFill>
                <a:prstClr val="black"/>
              </a:solidFill>
            </a:endParaRPr>
          </a:p>
          <a:p>
            <a:pPr lvl="0">
              <a:lnSpc>
                <a:spcPct val="120000"/>
              </a:lnSpc>
            </a:pPr>
            <a:endParaRPr lang="en-US" sz="2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3556638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Century Gothic" pitchFamily="34" charset="0"/>
              </a:rPr>
              <a:t>   </a:t>
            </a:r>
            <a:r>
              <a:rPr lang="en-US" sz="2000" b="1" dirty="0">
                <a:solidFill>
                  <a:schemeClr val="bg1"/>
                </a:solidFill>
                <a:latin typeface="Century Gothic" pitchFamily="34" charset="0"/>
              </a:rPr>
              <a:t>Road map ahead – next steps from Phase 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EB74DBE-B19A-4541-BA5A-D245DEF6C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701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1485900" y="260648"/>
            <a:ext cx="6164442" cy="1339552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09600" y="1772816"/>
            <a:ext cx="8001000" cy="4018384"/>
          </a:xfrm>
        </p:spPr>
        <p:txBody>
          <a:bodyPr>
            <a:noAutofit/>
          </a:bodyPr>
          <a:lstStyle/>
          <a:p>
            <a:r>
              <a:rPr lang="en-US" sz="2200" b="1" dirty="0"/>
              <a:t>Going forward, what issues or uncertainties should be priorities to address further in Phase II of the Partnership?</a:t>
            </a:r>
          </a:p>
          <a:p>
            <a:r>
              <a:rPr lang="en-US" sz="2200" b="1" dirty="0"/>
              <a:t>What Partnership activities would most add to its value as seen by Partner governments? Strengthen support for it?</a:t>
            </a:r>
          </a:p>
          <a:p>
            <a:r>
              <a:rPr lang="en-US" sz="2200" b="1" dirty="0"/>
              <a:t>Are there opportunities for bilateral or trilateral cooperation among partners? </a:t>
            </a:r>
          </a:p>
          <a:p>
            <a:r>
              <a:rPr lang="en-US" sz="2200" b="1" dirty="0"/>
              <a:t>How  can the Partnership feed into and support the upcoming Group of Government Experts </a:t>
            </a:r>
            <a:r>
              <a:rPr lang="en-US" sz="2200" b="1" dirty="0" smtClean="0"/>
              <a:t>(GGE) on </a:t>
            </a:r>
            <a:r>
              <a:rPr lang="en-US" sz="2200" b="1" dirty="0"/>
              <a:t>Nuclear Disarmament Verification? </a:t>
            </a:r>
          </a:p>
          <a:p>
            <a:endParaRPr lang="en-US" sz="22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b="1" dirty="0"/>
          </a:p>
          <a:p>
            <a:pPr lvl="0"/>
            <a:endParaRPr lang="en-US" sz="2200" b="1" dirty="0"/>
          </a:p>
          <a:p>
            <a:pPr lvl="0"/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355663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Century Gothic" pitchFamily="34" charset="0"/>
              </a:rPr>
              <a:t>   </a:t>
            </a:r>
            <a:r>
              <a:rPr lang="en-US" sz="2200" b="1" dirty="0">
                <a:solidFill>
                  <a:schemeClr val="bg1"/>
                </a:solidFill>
                <a:latin typeface="Century Gothic" pitchFamily="34" charset="0"/>
              </a:rPr>
              <a:t>Some overarching policy issues for discussion – looking forward (1)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8966549-CCF8-4BFE-B9C3-60489839A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742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1485900" y="260648"/>
            <a:ext cx="6164442" cy="1339552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09600" y="1772816"/>
            <a:ext cx="8001000" cy="4018384"/>
          </a:xfrm>
        </p:spPr>
        <p:txBody>
          <a:bodyPr>
            <a:noAutofit/>
          </a:bodyPr>
          <a:lstStyle/>
          <a:p>
            <a:pPr>
              <a:buSzPct val="100000"/>
            </a:pPr>
            <a:r>
              <a:rPr lang="en-US" sz="2200" b="1" dirty="0"/>
              <a:t>Is there a need for more outreach to other governments, NGOs, publics? How?</a:t>
            </a:r>
          </a:p>
          <a:p>
            <a:pPr lvl="0"/>
            <a:r>
              <a:rPr lang="en-US" sz="2200" b="1" dirty="0"/>
              <a:t>Going forward, how can the Partnership best covey its message and the results achieved? </a:t>
            </a:r>
          </a:p>
          <a:p>
            <a:pPr lvl="0"/>
            <a:r>
              <a:rPr lang="en-US" sz="2200" b="1" dirty="0"/>
              <a:t>Can technology demonstrations, exercises, and mock inspections contribute?</a:t>
            </a:r>
          </a:p>
          <a:p>
            <a:pPr marL="0" lvl="0" indent="0">
              <a:buNone/>
            </a:pPr>
            <a:endParaRPr lang="en-US" sz="2200" b="1" dirty="0"/>
          </a:p>
          <a:p>
            <a:pPr lvl="0"/>
            <a:endParaRPr lang="en-US" sz="2200" b="1" dirty="0"/>
          </a:p>
          <a:p>
            <a:pPr lvl="0"/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355663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Century Gothic" pitchFamily="34" charset="0"/>
              </a:rPr>
              <a:t>   </a:t>
            </a:r>
            <a:r>
              <a:rPr lang="en-US" sz="2200" b="1" dirty="0">
                <a:solidFill>
                  <a:schemeClr val="bg1"/>
                </a:solidFill>
                <a:latin typeface="Century Gothic" pitchFamily="34" charset="0"/>
              </a:rPr>
              <a:t>Some overarching policy issues for discussion – looking forward (2)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8966549-CCF8-4BFE-B9C3-60489839A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90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1485900" y="260648"/>
            <a:ext cx="6164442" cy="1339552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3556638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Century Gothic" pitchFamily="34" charset="0"/>
              </a:rPr>
              <a:t>   </a:t>
            </a:r>
            <a:r>
              <a:rPr lang="en-US" sz="2700" b="1" dirty="0">
                <a:solidFill>
                  <a:schemeClr val="bg1"/>
                </a:solidFill>
                <a:latin typeface="Century Gothic" pitchFamily="34" charset="0"/>
              </a:rPr>
              <a:t>Wrap-up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5900" y="2667000"/>
            <a:ext cx="6362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Any concluding questions or comments? What has the Partnership’s work missed, so far?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AC5A92F-CDA3-4AEE-AE91-07E6D7AA0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92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1485900" y="260648"/>
            <a:ext cx="6164442" cy="1339552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3556638" cy="1143000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entury Gothic" pitchFamily="34" charset="0"/>
              </a:rPr>
              <a:t>Overall dismantlement framework developed during Phase One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9800" y="2362200"/>
            <a:ext cx="27715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From </a:t>
            </a:r>
            <a:r>
              <a:rPr lang="en-US" sz="1600" b="1" dirty="0">
                <a:solidFill>
                  <a:srgbClr val="FF0000"/>
                </a:solidFill>
              </a:rPr>
              <a:t>removal</a:t>
            </a:r>
            <a:r>
              <a:rPr lang="en-US" sz="1600" b="1" dirty="0"/>
              <a:t> of nuclear weapon subject to inspection and monitored dismantlement to </a:t>
            </a:r>
            <a:r>
              <a:rPr lang="en-US" sz="1600" b="1" dirty="0">
                <a:solidFill>
                  <a:srgbClr val="FF0000"/>
                </a:solidFill>
              </a:rPr>
              <a:t>disposition </a:t>
            </a:r>
            <a:r>
              <a:rPr lang="en-US" sz="1600" b="1" dirty="0"/>
              <a:t>of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Nuclear weapon in a sealed container </a:t>
            </a:r>
            <a:r>
              <a:rPr lang="en-US" sz="1600" b="1" dirty="0"/>
              <a:t>– no direct visual observation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Dismantlement defined as </a:t>
            </a:r>
            <a:r>
              <a:rPr lang="en-US" sz="1600" b="1" dirty="0">
                <a:solidFill>
                  <a:srgbClr val="FF0000"/>
                </a:solidFill>
              </a:rPr>
              <a:t>separation of Special Nuclear Material (SNM) and High Explosives (HE)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Multiple </a:t>
            </a:r>
            <a:r>
              <a:rPr lang="en-US" sz="1600" b="1" dirty="0">
                <a:solidFill>
                  <a:srgbClr val="FF0000"/>
                </a:solidFill>
              </a:rPr>
              <a:t>inspection and monitoring options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IPNDV_14 steps diagram_for report">
            <a:extLst>
              <a:ext uri="{FF2B5EF4-FFF2-40B4-BE49-F238E27FC236}">
                <a16:creationId xmlns="" xmlns:a16="http://schemas.microsoft.com/office/drawing/2014/main" id="{B9A95281-EDDD-4AFE-9A1A-8AC04EF22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399"/>
            <a:ext cx="5029200" cy="397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901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1485900" y="260648"/>
            <a:ext cx="6286500" cy="1339552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09600" y="1772816"/>
            <a:ext cx="7924800" cy="4608512"/>
          </a:xfrm>
        </p:spPr>
        <p:txBody>
          <a:bodyPr>
            <a:noAutofit/>
          </a:bodyPr>
          <a:lstStyle/>
          <a:p>
            <a:pPr lvl="0"/>
            <a:r>
              <a:rPr lang="en-US" sz="2400" b="1" dirty="0"/>
              <a:t>What: Monitoring and inspection options for steps of actual physical dismantlement of a nuclear weapon</a:t>
            </a:r>
          </a:p>
          <a:p>
            <a:pPr lvl="0"/>
            <a:r>
              <a:rPr lang="en-US" sz="2400" b="1" dirty="0">
                <a:solidFill>
                  <a:srgbClr val="FF0000"/>
                </a:solidFill>
              </a:rPr>
              <a:t>Why: Most important, complex, and technically challenging aspect of nuclear disarmament verification</a:t>
            </a:r>
          </a:p>
          <a:p>
            <a:pPr lvl="1"/>
            <a:r>
              <a:rPr lang="en-US" sz="2200" b="1" dirty="0"/>
              <a:t>Confidence in dismantlement </a:t>
            </a:r>
            <a:r>
              <a:rPr lang="en-US" sz="2200" b="1" dirty="0" smtClean="0"/>
              <a:t>essential for </a:t>
            </a:r>
            <a:r>
              <a:rPr lang="en-US" sz="2200" b="1" i="1" dirty="0" smtClean="0"/>
              <a:t>future nuclear reductions and disarmament that involves weapons not delivery systems</a:t>
            </a:r>
          </a:p>
          <a:p>
            <a:r>
              <a:rPr lang="en-US" sz="2400" b="1" dirty="0" smtClean="0"/>
              <a:t>With: Requires balancing two fundamental goals: building verification confidence </a:t>
            </a:r>
            <a:r>
              <a:rPr lang="en-US" sz="2400" b="1" i="1" dirty="0" smtClean="0"/>
              <a:t>and </a:t>
            </a:r>
            <a:r>
              <a:rPr lang="en-US" sz="2400" b="1" dirty="0" smtClean="0"/>
              <a:t>protecting proliferation-sensitive and other classified information as well as meeting safety and security requirements</a:t>
            </a: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63125"/>
            <a:ext cx="3670938" cy="11430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Century Gothic" pitchFamily="34" charset="0"/>
              </a:rPr>
              <a:t>   Phase I Primary Focus -- Basic Dismantlement Scenario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009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1519191" y="260648"/>
            <a:ext cx="6164442" cy="1339552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4323184"/>
          </a:xfrm>
        </p:spPr>
        <p:txBody>
          <a:bodyPr>
            <a:noAutofit/>
          </a:bodyPr>
          <a:lstStyle/>
          <a:p>
            <a:pPr lvl="0"/>
            <a:r>
              <a:rPr lang="en-US" sz="2400" b="1" dirty="0"/>
              <a:t>Aside from dismantlement, what other nuclear disarmament verification steps are very important – and should be a focus of the Partnership?</a:t>
            </a:r>
          </a:p>
          <a:p>
            <a:pPr lvl="0"/>
            <a:r>
              <a:rPr lang="en-US" sz="2400" b="1" dirty="0"/>
              <a:t>What considerations should be taken into account in determining “essential” steps?</a:t>
            </a:r>
          </a:p>
          <a:p>
            <a:pPr lvl="1"/>
            <a:r>
              <a:rPr lang="en-US" sz="2200" b="1" dirty="0" smtClean="0"/>
              <a:t>“</a:t>
            </a:r>
            <a:r>
              <a:rPr lang="en-US" sz="2200" b="1" i="1" dirty="0" smtClean="0"/>
              <a:t>Initialization” of the nuclear dismantlement process – first confirming presence of a nuclear weapon? </a:t>
            </a:r>
            <a:r>
              <a:rPr lang="en-US" sz="2200" b="1" dirty="0" smtClean="0"/>
              <a:t> Developing </a:t>
            </a:r>
            <a:r>
              <a:rPr lang="en-US" sz="2200" b="1" dirty="0"/>
              <a:t>knowledge for nuclear disarmament process?</a:t>
            </a:r>
          </a:p>
          <a:p>
            <a:r>
              <a:rPr lang="en-US" sz="2400" b="1" dirty="0"/>
              <a:t>Is confidence in actual nuclear dismantlement essential for nuclear disarmament? Why?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3556638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entury Gothic" pitchFamily="34" charset="0"/>
              </a:rPr>
              <a:t>   Some policy issues for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795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1485900" y="260648"/>
            <a:ext cx="6164442" cy="1339552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3556638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Century Gothic" pitchFamily="34" charset="0"/>
              </a:rPr>
              <a:t>   </a:t>
            </a:r>
            <a:r>
              <a:rPr lang="en-US" sz="2000" b="1" dirty="0">
                <a:solidFill>
                  <a:schemeClr val="bg1"/>
                </a:solidFill>
                <a:latin typeface="Century Gothic" pitchFamily="34" charset="0"/>
              </a:rPr>
              <a:t>Phase I Key Judgment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1981200"/>
            <a:ext cx="73914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600" b="1" dirty="0">
                <a:ea typeface="Calibri"/>
              </a:rPr>
              <a:t>While tough challenges remain, potentially applicable technologies, information barriers, and inspection procedures provide a path forward that should make possible multilaterally monitored nuclear warhead dismantlement while successfully managing safety, security, non-proliferation, and classification concerns in a future nuclear disarmament agreement</a:t>
            </a:r>
            <a:endParaRPr lang="en-US" sz="26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640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1485900" y="260648"/>
            <a:ext cx="6164442" cy="1339552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81921" y="1676400"/>
            <a:ext cx="7772400" cy="4191000"/>
          </a:xfrm>
        </p:spPr>
        <p:txBody>
          <a:bodyPr>
            <a:noAutofit/>
          </a:bodyPr>
          <a:lstStyle/>
          <a:p>
            <a:pPr lvl="0"/>
            <a:r>
              <a:rPr lang="en-US" sz="2400" b="1" dirty="0"/>
              <a:t>Inspection technologies exist or can be implemented to ensure chain of custody in the dismantlement process</a:t>
            </a:r>
          </a:p>
          <a:p>
            <a:pPr lvl="0"/>
            <a:r>
              <a:rPr lang="en-US" sz="2400" b="1" dirty="0"/>
              <a:t>Multiple technology options exist to permit measurement for SNM in sealed containers – within certain technical constraints, with information barriers</a:t>
            </a:r>
          </a:p>
          <a:p>
            <a:pPr lvl="0"/>
            <a:r>
              <a:rPr lang="en-US" sz="2400" b="1" dirty="0"/>
              <a:t>Technologies can be identified to show possible presence of HE in sealed containers</a:t>
            </a:r>
          </a:p>
          <a:p>
            <a:pPr lvl="0"/>
            <a:r>
              <a:rPr lang="en-US" sz="2400" b="1" dirty="0"/>
              <a:t>Inspection technologies exist or can be implemented to ensure integrity of areas of the dismantlement process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3556638" cy="1143000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entury Gothic" pitchFamily="34" charset="0"/>
              </a:rPr>
              <a:t>   Four conclusions underlying the key judgment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0" y="5334000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Let’s now explore the basis of these conclusions by walking through the dismantlement process – and some outstanding policy assumptions, uncertainties, and choices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6BA4E12-C657-4B69-AC31-D56D43973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669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1485900" y="260648"/>
            <a:ext cx="6164442" cy="1339552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3556638" cy="1143000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entury Gothic" pitchFamily="34" charset="0"/>
              </a:rPr>
              <a:t>   </a:t>
            </a:r>
            <a:r>
              <a:rPr lang="en-US" sz="2200" b="1" dirty="0">
                <a:solidFill>
                  <a:schemeClr val="bg1"/>
                </a:solidFill>
                <a:latin typeface="Century Gothic" pitchFamily="34" charset="0"/>
              </a:rPr>
              <a:t>Begin with “Nuclear weapon in storage at dismantlement facility”</a:t>
            </a:r>
          </a:p>
        </p:txBody>
      </p:sp>
      <p:pic>
        <p:nvPicPr>
          <p:cNvPr id="9" name="Picture 2" descr="IPNDV_14 steps diagram_for report">
            <a:extLst>
              <a:ext uri="{FF2B5EF4-FFF2-40B4-BE49-F238E27FC236}">
                <a16:creationId xmlns="" xmlns:a16="http://schemas.microsoft.com/office/drawing/2014/main" id="{C23C8985-3B6B-4E96-BCF7-DB67DAFCC1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77" y="1937214"/>
            <a:ext cx="7065723" cy="423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964EC78-842C-4AE8-A464-790AED8E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7620000" y="38100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211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1485900" y="260648"/>
            <a:ext cx="6164442" cy="1339552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475387"/>
              </p:ext>
            </p:extLst>
          </p:nvPr>
        </p:nvGraphicFramePr>
        <p:xfrm>
          <a:off x="533400" y="1773238"/>
          <a:ext cx="8001000" cy="432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0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00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US" sz="2200" b="1" dirty="0"/>
                        <a:t>Step</a:t>
                      </a:r>
                      <a:r>
                        <a:rPr lang="en-US" sz="2200" b="1" baseline="0" dirty="0"/>
                        <a:t>: Nuclear weapon in temporary storage prior to being dismantled under a future disarmament agreement (Step 6a)</a:t>
                      </a:r>
                      <a:endParaRPr lang="en-US" sz="2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Monitoring and inspection 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Technologies</a:t>
                      </a:r>
                      <a:r>
                        <a:rPr lang="en-US" sz="2200" b="1" baseline="0" dirty="0"/>
                        <a:t> and procedures</a:t>
                      </a:r>
                      <a:endParaRPr lang="en-US" sz="22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Confirm</a:t>
                      </a:r>
                      <a:r>
                        <a:rPr lang="en-US" sz="2000" b="1" baseline="0" dirty="0"/>
                        <a:t> and apply chain of custody technologies and procedures – for container in temporary storage, for onward inspection process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baseline="0" dirty="0"/>
                        <a:t>Ensure integrity of storage area – for confidence in no unauthorized removal or tampering with area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Use of unique identifiers, tags,</a:t>
                      </a:r>
                      <a:r>
                        <a:rPr lang="en-US" sz="2000" b="1" baseline="0" dirty="0"/>
                        <a:t> and seals on containerized nuclear weapon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baseline="0" dirty="0"/>
                        <a:t>Check agreed inspected state declarations, documentation, and records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baseline="0" dirty="0"/>
                        <a:t>Inspections and use of containment and surveillance, and portal monitoring technologies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3556638" cy="1143000"/>
          </a:xfrm>
        </p:spPr>
        <p:txBody>
          <a:bodyPr>
            <a:no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  <a:latin typeface="Century Gothic" pitchFamily="34" charset="0"/>
              </a:rPr>
              <a:t>   Nuclear weapon in temporary storage at Dismantlement Facility  (1) – Chain of custody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5D4CBC-ED25-4A42-917C-F4D1EB6BD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6628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REVISED VERSION_OSI Walkthrough_Geneva_Draft Presentation Slides_6_15.ptx</Template>
  <TotalTime>9101</TotalTime>
  <Words>2187</Words>
  <Application>Microsoft Office PowerPoint</Application>
  <PresentationFormat>On-screen Show (4:3)</PresentationFormat>
  <Paragraphs>243</Paragraphs>
  <Slides>28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1_Office Theme</vt:lpstr>
      <vt:lpstr>Office Theme</vt:lpstr>
      <vt:lpstr>2_Office Theme</vt:lpstr>
      <vt:lpstr>3_Office Theme</vt:lpstr>
      <vt:lpstr>4_Office Theme</vt:lpstr>
      <vt:lpstr>PowerPoint Presentation</vt:lpstr>
      <vt:lpstr>   Purpose and format of the facilitated discussion</vt:lpstr>
      <vt:lpstr>Overall dismantlement framework developed during Phase One</vt:lpstr>
      <vt:lpstr>   Phase I Primary Focus -- Basic Dismantlement Scenario</vt:lpstr>
      <vt:lpstr>   Some policy issues for discussion</vt:lpstr>
      <vt:lpstr>   Phase I Key Judgment</vt:lpstr>
      <vt:lpstr>   Four conclusions underlying the key judgment</vt:lpstr>
      <vt:lpstr>   Begin with “Nuclear weapon in storage at dismantlement facility”</vt:lpstr>
      <vt:lpstr>   Nuclear weapon in temporary storage at Dismantlement Facility  (1) – Chain of custody</vt:lpstr>
      <vt:lpstr>    Nuclear weapon in temporary storage at Dismantlement Facility  (2) –Initial measurements</vt:lpstr>
      <vt:lpstr>   Nuclear weapon templates – a quick look</vt:lpstr>
      <vt:lpstr>   Some policy issues for discussion</vt:lpstr>
      <vt:lpstr>  Continuing to follow the weapon,  “Movement” and “Dismantlement”</vt:lpstr>
      <vt:lpstr>   Movement of nuclear weapon within facility</vt:lpstr>
      <vt:lpstr>   Nuclear weapon dismantlement – entry to dedicated area </vt:lpstr>
      <vt:lpstr>   Nuclear weapon dismantlement – during dismantlement process</vt:lpstr>
      <vt:lpstr>   Nuclear weapon dismantlement – exit from dedicated area (1) </vt:lpstr>
      <vt:lpstr>   Nuclear weapon dismantlement – exit from dedicated area (2) </vt:lpstr>
      <vt:lpstr>   Some policy issues for discussion</vt:lpstr>
      <vt:lpstr>  Following containerized SNM and HE,  “Movement” and “Storage”</vt:lpstr>
      <vt:lpstr>   Movement of nuclear weapon components within facility</vt:lpstr>
      <vt:lpstr>   Temporary storage of SNM/HE (1) – Chain of custody</vt:lpstr>
      <vt:lpstr>   Temporary storage of SNM/HE (2) – Longer-term monitoring</vt:lpstr>
      <vt:lpstr>   Some policy issues for discussion</vt:lpstr>
      <vt:lpstr>   Road map ahead – next steps from Phase One</vt:lpstr>
      <vt:lpstr>   Some overarching policy issues for discussion – looking forward (1)</vt:lpstr>
      <vt:lpstr>   Some overarching policy issues for discussion – looking forward (2)</vt:lpstr>
      <vt:lpstr>   Wrap-up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Lewis</dc:creator>
  <cp:lastModifiedBy>Lewis</cp:lastModifiedBy>
  <cp:revision>110</cp:revision>
  <cp:lastPrinted>2017-09-19T19:22:55Z</cp:lastPrinted>
  <dcterms:created xsi:type="dcterms:W3CDTF">2017-08-23T12:57:02Z</dcterms:created>
  <dcterms:modified xsi:type="dcterms:W3CDTF">2017-11-24T14:23:04Z</dcterms:modified>
</cp:coreProperties>
</file>