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9" r:id="rId2"/>
    <p:sldId id="299" r:id="rId3"/>
    <p:sldId id="306" r:id="rId4"/>
    <p:sldId id="304" r:id="rId5"/>
    <p:sldId id="307" r:id="rId6"/>
    <p:sldId id="305" r:id="rId7"/>
    <p:sldId id="309" r:id="rId8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5" autoAdjust="0"/>
    <p:restoredTop sz="64787" autoAdjust="0"/>
  </p:normalViewPr>
  <p:slideViewPr>
    <p:cSldViewPr>
      <p:cViewPr>
        <p:scale>
          <a:sx n="81" d="100"/>
          <a:sy n="81" d="100"/>
        </p:scale>
        <p:origin x="-1098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358" y="-108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7739" cy="469424"/>
          </a:xfrm>
          <a:prstGeom prst="rect">
            <a:avLst/>
          </a:prstGeom>
        </p:spPr>
        <p:txBody>
          <a:bodyPr vert="horz" lIns="94223" tIns="47110" rIns="94223" bIns="471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4" y="0"/>
            <a:ext cx="3077739" cy="469424"/>
          </a:xfrm>
          <a:prstGeom prst="rect">
            <a:avLst/>
          </a:prstGeom>
        </p:spPr>
        <p:txBody>
          <a:bodyPr vert="horz" lIns="94223" tIns="47110" rIns="94223" bIns="47110" rtlCol="0"/>
          <a:lstStyle>
            <a:lvl1pPr algn="r">
              <a:defRPr sz="1200"/>
            </a:lvl1pPr>
          </a:lstStyle>
          <a:p>
            <a:fld id="{99297AE8-6612-4362-9D70-6EDD6841D380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917422"/>
            <a:ext cx="3077739" cy="469424"/>
          </a:xfrm>
          <a:prstGeom prst="rect">
            <a:avLst/>
          </a:prstGeom>
        </p:spPr>
        <p:txBody>
          <a:bodyPr vert="horz" lIns="94223" tIns="47110" rIns="94223" bIns="471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4" y="8917422"/>
            <a:ext cx="3077739" cy="469424"/>
          </a:xfrm>
          <a:prstGeom prst="rect">
            <a:avLst/>
          </a:prstGeom>
        </p:spPr>
        <p:txBody>
          <a:bodyPr vert="horz" lIns="94223" tIns="47110" rIns="94223" bIns="47110" rtlCol="0" anchor="b"/>
          <a:lstStyle>
            <a:lvl1pPr algn="r">
              <a:defRPr sz="1200"/>
            </a:lvl1pPr>
          </a:lstStyle>
          <a:p>
            <a:fld id="{E36222B6-BC76-4D87-9211-A40035DD43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81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7739" cy="469424"/>
          </a:xfrm>
          <a:prstGeom prst="rect">
            <a:avLst/>
          </a:prstGeom>
        </p:spPr>
        <p:txBody>
          <a:bodyPr vert="horz" lIns="94223" tIns="47110" rIns="94223" bIns="471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39" cy="469424"/>
          </a:xfrm>
          <a:prstGeom prst="rect">
            <a:avLst/>
          </a:prstGeom>
        </p:spPr>
        <p:txBody>
          <a:bodyPr vert="horz" lIns="94223" tIns="47110" rIns="94223" bIns="47110" rtlCol="0"/>
          <a:lstStyle>
            <a:lvl1pPr algn="r">
              <a:defRPr sz="1200"/>
            </a:lvl1pPr>
          </a:lstStyle>
          <a:p>
            <a:fld id="{CBF428D8-14FA-425B-A576-4347B5BB3D1B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3" tIns="47110" rIns="94223" bIns="471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3" tIns="47110" rIns="94223" bIns="4711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7422"/>
            <a:ext cx="3077739" cy="469424"/>
          </a:xfrm>
          <a:prstGeom prst="rect">
            <a:avLst/>
          </a:prstGeom>
        </p:spPr>
        <p:txBody>
          <a:bodyPr vert="horz" lIns="94223" tIns="47110" rIns="94223" bIns="471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8917422"/>
            <a:ext cx="3077739" cy="469424"/>
          </a:xfrm>
          <a:prstGeom prst="rect">
            <a:avLst/>
          </a:prstGeom>
        </p:spPr>
        <p:txBody>
          <a:bodyPr vert="horz" lIns="94223" tIns="47110" rIns="94223" bIns="47110" rtlCol="0" anchor="b"/>
          <a:lstStyle>
            <a:lvl1pPr algn="r">
              <a:defRPr sz="1200"/>
            </a:lvl1pPr>
          </a:lstStyle>
          <a:p>
            <a:fld id="{2C6FD72A-6963-40DC-AB85-3B90220BBB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69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FD72A-6963-40DC-AB85-3B90220BBB9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8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FD72A-6963-40DC-AB85-3B90220BBB9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532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FD72A-6963-40DC-AB85-3B90220BBB9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36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FD72A-6963-40DC-AB85-3B90220BBB9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486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FD72A-6963-40DC-AB85-3B90220BBB9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93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FD72A-6963-40DC-AB85-3B90220BBB9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433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671943-D20E-4FD1-B327-A8A2FD6F7665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930BB4-C8C8-4D0B-9482-93B541EACE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671943-D20E-4FD1-B327-A8A2FD6F7665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930BB4-C8C8-4D0B-9482-93B541EACE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671943-D20E-4FD1-B327-A8A2FD6F7665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930BB4-C8C8-4D0B-9482-93B541EACE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671943-D20E-4FD1-B327-A8A2FD6F7665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930BB4-C8C8-4D0B-9482-93B541EACE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671943-D20E-4FD1-B327-A8A2FD6F7665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930BB4-C8C8-4D0B-9482-93B541EACE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2" descr="N:\Communications Resources\NTI-logo\PNG\NTI_logo_KO_blue glob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5867400"/>
            <a:ext cx="1491244" cy="6873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N:\Communications Resources\NTI-logo\PNG\NTI_logo_KO_blue glob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5867400"/>
            <a:ext cx="1491244" cy="6873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671943-D20E-4FD1-B327-A8A2FD6F7665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930BB4-C8C8-4D0B-9482-93B541EACE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671943-D20E-4FD1-B327-A8A2FD6F7665}" type="datetimeFigureOut">
              <a:rPr lang="en-US" smtClean="0"/>
              <a:pPr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930BB4-C8C8-4D0B-9482-93B541EACE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TI_logo_KO_blue glob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685800"/>
            <a:ext cx="3505200" cy="161555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590800"/>
            <a:ext cx="8382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endParaRPr lang="en-US" sz="2400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THE WAY AHEAD – KEY LESSONS LEARNED AND UNRESOLVED ISSUES 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4324290"/>
            <a:ext cx="81153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  <a:cs typeface="helvetica" pitchFamily="34" charset="0"/>
              </a:rPr>
              <a:t>Andrew Bieniawski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  <a:cs typeface="helvetica" pitchFamily="34" charset="0"/>
              </a:rPr>
              <a:t>Vice President for Material Security and Minimization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+mj-lt"/>
              <a:cs typeface="helvetica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  <a:cs typeface="helvetica" pitchFamily="34" charset="0"/>
              </a:rPr>
              <a:t>January 25, 2018</a:t>
            </a:r>
          </a:p>
          <a:p>
            <a:pPr algn="ctr"/>
            <a:endParaRPr lang="en-US" sz="2400" dirty="0">
              <a:solidFill>
                <a:schemeClr val="bg1"/>
              </a:solidFill>
              <a:latin typeface="+mj-lt"/>
              <a:cs typeface="helvetica" pitchFamily="34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j-lt"/>
                <a:cs typeface="helvetica" pitchFamily="34" charset="0"/>
              </a:rPr>
              <a:t>Wilton Park</a:t>
            </a:r>
          </a:p>
          <a:p>
            <a:pPr algn="ctr"/>
            <a:endParaRPr lang="en-US" sz="2000" dirty="0">
              <a:solidFill>
                <a:schemeClr val="bg1"/>
              </a:solidFill>
              <a:latin typeface="+mj-lt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8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Key 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8674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2900" dirty="0"/>
              <a:t>It is essential to first understand the flow and sequence of each step in the disarmament process</a:t>
            </a:r>
          </a:p>
          <a:p>
            <a:pPr lvl="1">
              <a:spcAft>
                <a:spcPts val="600"/>
              </a:spcAft>
            </a:pPr>
            <a:r>
              <a:rPr lang="en-US" sz="2500" dirty="0"/>
              <a:t>U.S.-Russian HEU Purchase Agreement</a:t>
            </a:r>
          </a:p>
          <a:p>
            <a:pPr lvl="1">
              <a:spcAft>
                <a:spcPts val="600"/>
              </a:spcAft>
            </a:pPr>
            <a:endParaRPr lang="en-US" sz="1300" dirty="0"/>
          </a:p>
          <a:p>
            <a:pPr>
              <a:spcAft>
                <a:spcPts val="600"/>
              </a:spcAft>
            </a:pPr>
            <a:r>
              <a:rPr lang="en-US" sz="2900" dirty="0"/>
              <a:t>The verification process should be viewed as the result of many separate, mutually reinforcing, and cumulative activities over time </a:t>
            </a:r>
          </a:p>
          <a:p>
            <a:pPr>
              <a:spcAft>
                <a:spcPts val="600"/>
              </a:spcAft>
            </a:pPr>
            <a:endParaRPr lang="en-US" sz="1300" dirty="0"/>
          </a:p>
          <a:p>
            <a:pPr>
              <a:spcAft>
                <a:spcPts val="600"/>
              </a:spcAft>
            </a:pPr>
            <a:r>
              <a:rPr lang="en-US" sz="2900" dirty="0"/>
              <a:t>Providing confidence in the monitoring of nuclear dismantlement requires </a:t>
            </a:r>
            <a:r>
              <a:rPr lang="en-US" sz="2900" u="sng" dirty="0"/>
              <a:t>balancing</a:t>
            </a:r>
            <a:r>
              <a:rPr lang="en-US" sz="2900" dirty="0"/>
              <a:t> the need to provide sufficient confidence that a nuclear weapon has been dismantled with:</a:t>
            </a:r>
          </a:p>
          <a:p>
            <a:pPr lvl="1">
              <a:spcAft>
                <a:spcPts val="600"/>
              </a:spcAft>
            </a:pPr>
            <a:r>
              <a:rPr lang="en-US" sz="2700" dirty="0"/>
              <a:t>The need to protect proliferation-sensitive and classified information as well as to meet safety and security requirements.  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500" dirty="0"/>
          </a:p>
          <a:p>
            <a:pPr marL="0" indent="0">
              <a:spcAft>
                <a:spcPts val="600"/>
              </a:spcAft>
              <a:buNone/>
            </a:pPr>
            <a:endParaRPr lang="en-US" sz="2900" dirty="0"/>
          </a:p>
          <a:p>
            <a:pPr>
              <a:spcAft>
                <a:spcPts val="600"/>
              </a:spcAft>
            </a:pPr>
            <a:endParaRPr lang="en-US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4008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                          </a:t>
            </a:r>
            <a:fld id="{14930BB4-C8C8-4D0B-9482-93B541EACE0B}" type="slidenum">
              <a:rPr lang="en-US" sz="1200" smtClean="0">
                <a:solidFill>
                  <a:schemeClr val="bg1"/>
                </a:solidFill>
              </a:rPr>
              <a:pPr/>
              <a:t>2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2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4008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                          </a:t>
            </a:r>
            <a:fld id="{14930BB4-C8C8-4D0B-9482-93B541EACE0B}" type="slidenum">
              <a:rPr lang="en-US" sz="1200" smtClean="0">
                <a:solidFill>
                  <a:schemeClr val="bg1"/>
                </a:solidFill>
              </a:rPr>
              <a:pPr/>
              <a:t>3</a:t>
            </a:fld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180D136-FED7-45D8-82D6-447A5283DB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63" y="766698"/>
            <a:ext cx="8253473" cy="532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What is already being addressed?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43900" cy="528796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2900" dirty="0" smtClean="0"/>
              <a:t>Several initiatives include: UK-Norway, Quad, Trilateral Initiative</a:t>
            </a:r>
          </a:p>
          <a:p>
            <a:pPr>
              <a:spcAft>
                <a:spcPts val="600"/>
              </a:spcAft>
            </a:pPr>
            <a:endParaRPr lang="en-US" sz="1900" dirty="0" smtClean="0"/>
          </a:p>
          <a:p>
            <a:pPr>
              <a:spcAft>
                <a:spcPts val="600"/>
              </a:spcAft>
            </a:pPr>
            <a:r>
              <a:rPr lang="en-US" sz="2900" dirty="0" smtClean="0"/>
              <a:t>IPNDV:</a:t>
            </a:r>
          </a:p>
          <a:p>
            <a:pPr lvl="1">
              <a:spcAft>
                <a:spcPts val="600"/>
              </a:spcAft>
            </a:pPr>
            <a:r>
              <a:rPr lang="en-US" sz="2500" dirty="0" smtClean="0"/>
              <a:t>Monitoring </a:t>
            </a:r>
            <a:r>
              <a:rPr lang="en-US" sz="2500" dirty="0"/>
              <a:t>nuclear weapon </a:t>
            </a:r>
            <a:r>
              <a:rPr lang="en-US" sz="2500" dirty="0" smtClean="0"/>
              <a:t>dismantlement – Phase I</a:t>
            </a:r>
            <a:endParaRPr lang="en-US" sz="2100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endParaRPr lang="en-US" sz="1300" dirty="0"/>
          </a:p>
          <a:p>
            <a:pPr>
              <a:spcAft>
                <a:spcPts val="600"/>
              </a:spcAft>
            </a:pPr>
            <a:r>
              <a:rPr lang="en-US" sz="2900" b="1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Nuclear Weapon Declarations – Phase II</a:t>
            </a:r>
          </a:p>
          <a:p>
            <a:pPr>
              <a:spcAft>
                <a:spcPts val="600"/>
              </a:spcAft>
            </a:pPr>
            <a:endParaRPr lang="en-US" sz="1200" dirty="0">
              <a:solidFill>
                <a:schemeClr val="accent1">
                  <a:lumMod val="25000"/>
                  <a:lumOff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sz="2900" b="1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Steps in the process of reducing and eliminating a declared number of nuclear weapons (steps 1-14) – Phase </a:t>
            </a:r>
            <a:r>
              <a:rPr lang="en-US" sz="2900" b="1" dirty="0" smtClean="0">
                <a:solidFill>
                  <a:schemeClr val="accent1">
                    <a:lumMod val="25000"/>
                    <a:lumOff val="75000"/>
                  </a:schemeClr>
                </a:solidFill>
              </a:rPr>
              <a:t>II</a:t>
            </a:r>
          </a:p>
          <a:p>
            <a:pPr lvl="1">
              <a:spcAft>
                <a:spcPts val="600"/>
              </a:spcAft>
            </a:pPr>
            <a:r>
              <a:rPr lang="en-US" sz="2100" b="1" dirty="0" smtClean="0">
                <a:solidFill>
                  <a:schemeClr val="accent1">
                    <a:lumMod val="25000"/>
                    <a:lumOff val="75000"/>
                  </a:schemeClr>
                </a:solidFill>
              </a:rPr>
              <a:t>From </a:t>
            </a:r>
            <a:r>
              <a:rPr lang="en-US" sz="2100" b="1" dirty="0">
                <a:solidFill>
                  <a:schemeClr val="accent1">
                    <a:lumMod val="25000"/>
                    <a:lumOff val="75000"/>
                  </a:schemeClr>
                </a:solidFill>
              </a:rPr>
              <a:t>the time a nuclear weapon is removed from a delivery system at the deployment site through dismantlement until disposition of the components</a:t>
            </a:r>
          </a:p>
          <a:p>
            <a:pPr marL="0" indent="0">
              <a:spcAft>
                <a:spcPts val="600"/>
              </a:spcAft>
              <a:buNone/>
            </a:pPr>
            <a:endParaRPr lang="en-US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4008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                          </a:t>
            </a:r>
            <a:fld id="{14930BB4-C8C8-4D0B-9482-93B541EACE0B}" type="slidenum">
              <a:rPr lang="en-US" sz="1200" smtClean="0">
                <a:solidFill>
                  <a:schemeClr val="bg1"/>
                </a:solidFill>
              </a:rPr>
              <a:pPr/>
              <a:t>4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3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4008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                          </a:t>
            </a:r>
            <a:fld id="{14930BB4-C8C8-4D0B-9482-93B541EACE0B}" type="slidenum">
              <a:rPr lang="en-US" sz="1200" smtClean="0">
                <a:solidFill>
                  <a:schemeClr val="bg1"/>
                </a:solidFill>
              </a:rPr>
              <a:pPr/>
              <a:t>5</a:t>
            </a:fld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5C05C1B-BD26-4655-B571-850C5BD59E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35" y="98425"/>
            <a:ext cx="8628529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47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What has yet to be addressed?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105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900" dirty="0"/>
              <a:t>Verifying declarations of </a:t>
            </a:r>
            <a:r>
              <a:rPr lang="en-US" sz="2900" u="sng" dirty="0"/>
              <a:t>existing</a:t>
            </a:r>
            <a:r>
              <a:rPr lang="en-US" sz="2900" dirty="0"/>
              <a:t> stockpiles/inventories of weapons-usable nuclear material.</a:t>
            </a:r>
          </a:p>
          <a:p>
            <a:pPr>
              <a:spcAft>
                <a:spcPts val="600"/>
              </a:spcAft>
            </a:pP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900" dirty="0"/>
              <a:t>Verifying declarations of any </a:t>
            </a:r>
            <a:r>
              <a:rPr lang="en-US" sz="2900" u="sng" dirty="0"/>
              <a:t>new</a:t>
            </a:r>
            <a:r>
              <a:rPr lang="en-US" sz="2900" dirty="0"/>
              <a:t> production of weapons-usable nuclear material.</a:t>
            </a:r>
          </a:p>
          <a:p>
            <a:pPr>
              <a:spcAft>
                <a:spcPts val="60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900" dirty="0">
                <a:solidFill>
                  <a:schemeClr val="bg1"/>
                </a:solidFill>
              </a:rPr>
              <a:t>Ensuring the absence of undeclared warheads and weapons-usable nuclear material.</a:t>
            </a:r>
            <a:endParaRPr lang="en-US" sz="2500" dirty="0">
              <a:solidFill>
                <a:schemeClr val="bg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en-US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4008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                           </a:t>
            </a:r>
            <a:fld id="{14930BB4-C8C8-4D0B-9482-93B541EACE0B}" type="slidenum">
              <a:rPr lang="en-US" sz="1200" smtClean="0">
                <a:solidFill>
                  <a:schemeClr val="bg1"/>
                </a:solidFill>
              </a:rPr>
              <a:pPr/>
              <a:t>6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0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019BF5-4E6C-4737-A49C-BEF26FF1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Way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C307E2-55A3-448E-BC2F-890BD8F2A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17637"/>
            <a:ext cx="83058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u="sng" dirty="0"/>
              <a:t>comprehensive approach</a:t>
            </a:r>
            <a:r>
              <a:rPr lang="en-US" dirty="0"/>
              <a:t> is needed to address all aspects of nuclear disarmament verification.</a:t>
            </a:r>
          </a:p>
          <a:p>
            <a:endParaRPr lang="en-US" sz="1500" dirty="0"/>
          </a:p>
          <a:p>
            <a:r>
              <a:rPr lang="en-US" dirty="0"/>
              <a:t>IPNDV </a:t>
            </a:r>
            <a:r>
              <a:rPr lang="en-US" dirty="0" smtClean="0"/>
              <a:t>and </a:t>
            </a:r>
            <a:r>
              <a:rPr lang="en-US" smtClean="0"/>
              <a:t>other initiatives can </a:t>
            </a:r>
            <a:r>
              <a:rPr lang="en-US" dirty="0"/>
              <a:t>provide useful inputs into the GGE – including work carried forward in Phase II.</a:t>
            </a:r>
          </a:p>
          <a:p>
            <a:endParaRPr lang="en-US" sz="1500" dirty="0"/>
          </a:p>
          <a:p>
            <a:r>
              <a:rPr lang="en-US" dirty="0"/>
              <a:t>Give priority in GGE work to most critical uncertainties, gaps, and open issues.</a:t>
            </a:r>
          </a:p>
          <a:p>
            <a:endParaRPr lang="en-US" sz="1500" dirty="0"/>
          </a:p>
          <a:p>
            <a:r>
              <a:rPr lang="en-US" dirty="0">
                <a:solidFill>
                  <a:schemeClr val="bg1"/>
                </a:solidFill>
              </a:rPr>
              <a:t>The UN GGE provides a unique opportunity to make concrete recommendations to the UN Secretary General, which could include the establishment of a Group of Scientific Experts.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2F5F"/>
      </a:dk2>
      <a:lt2>
        <a:srgbClr val="EEE7CD"/>
      </a:lt2>
      <a:accent1>
        <a:srgbClr val="002F5F"/>
      </a:accent1>
      <a:accent2>
        <a:srgbClr val="00A1DE"/>
      </a:accent2>
      <a:accent3>
        <a:srgbClr val="C73A20"/>
      </a:accent3>
      <a:accent4>
        <a:srgbClr val="739600"/>
      </a:accent4>
      <a:accent5>
        <a:srgbClr val="258F95"/>
      </a:accent5>
      <a:accent6>
        <a:srgbClr val="AD752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3376</TotalTime>
  <Words>327</Words>
  <Application>Microsoft Office PowerPoint</Application>
  <PresentationFormat>On-screen Show (4:3)</PresentationFormat>
  <Paragraphs>53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Key Lessons Learned</vt:lpstr>
      <vt:lpstr>PowerPoint Presentation</vt:lpstr>
      <vt:lpstr>What is already being addressed?</vt:lpstr>
      <vt:lpstr>PowerPoint Presentation</vt:lpstr>
      <vt:lpstr>What has yet to be addressed?</vt:lpstr>
      <vt:lpstr>The Way Ahead</vt:lpstr>
    </vt:vector>
  </TitlesOfParts>
  <Company>Nuclear Threat Initiative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cmacdougall</dc:creator>
  <cp:lastModifiedBy>wiltonpark</cp:lastModifiedBy>
  <cp:revision>316</cp:revision>
  <cp:lastPrinted>2018-01-21T00:18:27Z</cp:lastPrinted>
  <dcterms:created xsi:type="dcterms:W3CDTF">2013-03-22T19:34:39Z</dcterms:created>
  <dcterms:modified xsi:type="dcterms:W3CDTF">2018-01-25T14:28:36Z</dcterms:modified>
</cp:coreProperties>
</file>