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2" r:id="rId4"/>
    <p:sldId id="261" r:id="rId5"/>
    <p:sldId id="263" r:id="rId6"/>
    <p:sldId id="273" r:id="rId7"/>
    <p:sldId id="274" r:id="rId8"/>
    <p:sldId id="268" r:id="rId9"/>
    <p:sldId id="270" r:id="rId10"/>
    <p:sldId id="276" r:id="rId11"/>
    <p:sldId id="275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nger, Michael" initials="EM" lastIdx="4" clrIdx="0">
    <p:extLst>
      <p:ext uri="{19B8F6BF-5375-455C-9EA6-DF929625EA0E}">
        <p15:presenceInfo xmlns:p15="http://schemas.microsoft.com/office/powerpoint/2012/main" userId="S-1-5-21-1792949520-308680997-1801532177-3255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484E-9696-443F-99F6-AF5D58B77A6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BA50-0C19-46D5-A7F3-BB78208C66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43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484E-9696-443F-99F6-AF5D58B77A6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BA50-0C19-46D5-A7F3-BB78208C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3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484E-9696-443F-99F6-AF5D58B77A6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BA50-0C19-46D5-A7F3-BB78208C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8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484E-9696-443F-99F6-AF5D58B77A6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BA50-0C19-46D5-A7F3-BB78208C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3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484E-9696-443F-99F6-AF5D58B77A6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BA50-0C19-46D5-A7F3-BB78208C66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44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484E-9696-443F-99F6-AF5D58B77A6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BA50-0C19-46D5-A7F3-BB78208C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7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484E-9696-443F-99F6-AF5D58B77A6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BA50-0C19-46D5-A7F3-BB78208C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0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484E-9696-443F-99F6-AF5D58B77A6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BA50-0C19-46D5-A7F3-BB78208C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3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484E-9696-443F-99F6-AF5D58B77A6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BA50-0C19-46D5-A7F3-BB78208C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080484E-9696-443F-99F6-AF5D58B77A6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96BA50-0C19-46D5-A7F3-BB78208C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4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484E-9696-443F-99F6-AF5D58B77A6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BA50-0C19-46D5-A7F3-BB78208C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5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78000" t="73000" r="-3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80484E-9696-443F-99F6-AF5D58B77A6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96BA50-0C19-46D5-A7F3-BB78208C66E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09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8D0DE514-8876-4D18-A995-61A5C1F813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490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9DA791C-FFCF-422E-8775-BDA6C0E5EC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CE70A9-1393-4F03-BED4-721E0C2C6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391" y="6035040"/>
            <a:ext cx="11712964" cy="82296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Andrew Newman</a:t>
            </a:r>
            <a:br>
              <a:rPr lang="en-US" sz="28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/>
            </a:r>
            <a:br>
              <a:rPr lang="en-US" sz="20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2019 Nuclear Non-Proliferation Treaty Preparatory Committee Meeting</a:t>
            </a:r>
            <a:br>
              <a:rPr lang="en-US" sz="20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/>
            </a:r>
            <a:br>
              <a:rPr lang="en-US" sz="20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it-IT" sz="20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May 7, 2019</a:t>
            </a:r>
            <a:endParaRPr lang="en-US" sz="20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FEE7655-E1F6-48E5-97A9-65A89ABFD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5" y="479502"/>
            <a:ext cx="11233804" cy="427025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DCF8855-3530-4F46-A4CB-3B6686EEE4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136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90D0034-F768-41E7-85D4-F38C4DE857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4F7E42D-8B5A-4FC8-81CD-9E60171F7F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C16737-F269-45E0-9AF2-3F17729B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Beyond Phase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A98EFA-AA98-48CD-B329-E03CD9D9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The Partnership intends to continue its work on nuclear disarmament verification and monitoring beyond Phase II</a:t>
            </a:r>
          </a:p>
        </p:txBody>
      </p:sp>
      <p:pic>
        <p:nvPicPr>
          <p:cNvPr id="5" name="Picture 4" descr="A group of people standing in front of a crowd&#10;&#10;Description automatically generated">
            <a:extLst>
              <a:ext uri="{FF2B5EF4-FFF2-40B4-BE49-F238E27FC236}">
                <a16:creationId xmlns="" xmlns:a16="http://schemas.microsoft.com/office/drawing/2014/main" id="{E6ED889C-AEEE-456C-AB55-6A70C2060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r="3276"/>
          <a:stretch/>
        </p:blipFill>
        <p:spPr>
          <a:xfrm>
            <a:off x="4104079" y="0"/>
            <a:ext cx="811127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C04651D-B9F4-4935-A02D-364153FBDF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292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E5958DBC-F4DA-42A8-8C52-860179790E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D5927D-D519-456E-8D71-054A83D3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US"/>
              <a:t>Work Captured at ipndv.org</a:t>
            </a:r>
          </a:p>
        </p:txBody>
      </p:sp>
      <p:pic>
        <p:nvPicPr>
          <p:cNvPr id="16" name="Picture 15" descr="A screenshot of a cell phone&#10;&#10;Description generated with high confidence">
            <a:extLst>
              <a:ext uri="{FF2B5EF4-FFF2-40B4-BE49-F238E27FC236}">
                <a16:creationId xmlns="" xmlns:a16="http://schemas.microsoft.com/office/drawing/2014/main" id="{0790EA22-3782-4279-AF3E-68ADEA9304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2" b="15093"/>
          <a:stretch/>
        </p:blipFill>
        <p:spPr>
          <a:xfrm>
            <a:off x="147368" y="4357756"/>
            <a:ext cx="4808826" cy="829084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79FCC9A9-2031-4283-9B27-34B62BB7F3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E40948-0B1B-4C0C-BBFD-5F96A188E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15"/>
          <a:stretch/>
        </p:blipFill>
        <p:spPr>
          <a:xfrm>
            <a:off x="167927" y="995989"/>
            <a:ext cx="4808826" cy="23657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54F725-C1EA-4F50-8BD4-F55642660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Phase I Summary Report 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Walkthrough Exercise Summary Report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40 Working Group Reports and analysis products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Related resources collection 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14-step dismantlement “lifecycle”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Digital interactive of basic dismantlement scenario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Event summaries, photos, and remarks</a:t>
            </a:r>
          </a:p>
          <a:p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51DDD252-D7C8-4CE5-9C61-D60D722BC2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2FBD75F5-C49C-4F6A-8D43-7A5939C233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D352B9F-1673-4226-8469-56F1C8CCB707}"/>
              </a:ext>
            </a:extLst>
          </p:cNvPr>
          <p:cNvSpPr txBox="1"/>
          <p:nvPr/>
        </p:nvSpPr>
        <p:spPr>
          <a:xfrm>
            <a:off x="1659941" y="3550401"/>
            <a:ext cx="2144889" cy="38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www.ipndv.org</a:t>
            </a:r>
          </a:p>
        </p:txBody>
      </p:sp>
    </p:spTree>
    <p:extLst>
      <p:ext uri="{BB962C8B-B14F-4D97-AF65-F5344CB8AC3E}">
        <p14:creationId xmlns:p14="http://schemas.microsoft.com/office/powerpoint/2010/main" val="1312764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52ABB703-2B0E-4C3B-B4A2-F3973548E5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4A9C79-9E5E-4A6D-8412-B58C2401A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About the IPNDV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517EE5-C5EE-4273-8F57-C373535626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6" r="9743" b="2"/>
          <a:stretch/>
        </p:blipFill>
        <p:spPr>
          <a:xfrm>
            <a:off x="643192" y="1172526"/>
            <a:ext cx="5451627" cy="419290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9C21570E-E159-49A6-9891-FA397B7A92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91F937-02DB-467E-B56D-D956B3E59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More than 25 countries with and without nuclear weapons which are: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Identifying challenges of nuclear disarmament verification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Developing potential solutions to address those challenges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Building and diversifying international capacity and expertise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95DA498-D9A2-4DA9-B9DA-B3776E08CF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82A73093-4B9D-420D-B17E-52293703A1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477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44CC594A-A820-450F-B363-C19201FCFE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9FAB3DA-E9ED-4574-ABCC-378BC0FF1B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7F02AB-C37E-4FA9-92D7-EC8535295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4ECBF0-8896-4DAF-83B0-1F492CC33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cs typeface="Arial" panose="020B0604020202020204" pitchFamily="34" charset="0"/>
              </a:rPr>
              <a:t>25+ countries with and without nuclear weapons</a:t>
            </a:r>
          </a:p>
          <a:p>
            <a:endParaRPr lang="en-US" sz="1500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3B8D6B0-55D6-48DC-86D8-FD95D5F118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CA35BAED-B6D6-4EA7-B506-5894F83CA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28" y="1568772"/>
            <a:ext cx="7845138" cy="313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6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52ABB703-2B0E-4C3B-B4A2-F3973548E5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14EF92-E945-4D6C-B4E8-E9BF3220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4" y="568947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History</a:t>
            </a:r>
          </a:p>
        </p:txBody>
      </p:sp>
      <p:pic>
        <p:nvPicPr>
          <p:cNvPr id="4" name="Picture 6" descr="https://www.ipndv.org/wp-content/uploads/2017/11/bf83c7ec-b82a-11e7-8e3b-008cfa008858-1024x410.jpg">
            <a:extLst>
              <a:ext uri="{FF2B5EF4-FFF2-40B4-BE49-F238E27FC236}">
                <a16:creationId xmlns="" xmlns:a16="http://schemas.microsoft.com/office/drawing/2014/main" id="{038A30F0-911F-4CCF-83DF-3CEB37D54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2" r="34029"/>
          <a:stretch/>
        </p:blipFill>
        <p:spPr bwMode="auto">
          <a:xfrm>
            <a:off x="643192" y="1172563"/>
            <a:ext cx="5451627" cy="419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9C21570E-E159-49A6-9891-FA397B7A92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19F5F7-5D58-4550-A328-C1CF5A8EC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cs typeface="Arial" panose="020B0604020202020204" pitchFamily="34" charset="0"/>
              </a:rPr>
              <a:t>Announced in December 2014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cs typeface="Arial" panose="020B0604020202020204" pitchFamily="34" charset="0"/>
              </a:rPr>
              <a:t>Builds on and complements previous verification and monitoring initiatives:</a:t>
            </a:r>
          </a:p>
          <a:p>
            <a:pPr marL="818388" lvl="2" indent="-342900">
              <a:buFont typeface="Arial" panose="020B0604020202020204" pitchFamily="34" charset="0"/>
              <a:buChar char="•"/>
            </a:pPr>
            <a:r>
              <a:rPr lang="en-US" sz="2300" dirty="0">
                <a:cs typeface="Arial" panose="020B0604020202020204" pitchFamily="34" charset="0"/>
              </a:rPr>
              <a:t>Verification Pilot Project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>
                <a:cs typeface="Arial" panose="020B0604020202020204" pitchFamily="34" charset="0"/>
              </a:rPr>
              <a:t>The U.S.-Russia monitoring and verification experience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>
                <a:cs typeface="Arial" panose="020B0604020202020204" pitchFamily="34" charset="0"/>
              </a:rPr>
              <a:t>The U.S.-UK Program on Nonproliferation and Arms Control Technology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>
                <a:cs typeface="Arial" panose="020B0604020202020204" pitchFamily="34" charset="0"/>
              </a:rPr>
              <a:t>UK-Norway Initiative on Nuclear Warhead Dismantlement Verification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95DA498-D9A2-4DA9-B9DA-B3776E08CF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="" xmlns:a16="http://schemas.microsoft.com/office/drawing/2014/main" id="{82A73093-4B9D-420D-B17E-52293703A1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730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="" xmlns:a16="http://schemas.microsoft.com/office/drawing/2014/main" id="{10162E77-11AD-44A7-84EC-40C59EEFBD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D5927D-D519-456E-8D71-054A83D3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Structure</a:t>
            </a:r>
          </a:p>
        </p:txBody>
      </p:sp>
      <p:pic>
        <p:nvPicPr>
          <p:cNvPr id="4" name="Picture 4" descr="https://www.ipndv.org/wp-content/uploads/2015/11/55.jpg">
            <a:extLst>
              <a:ext uri="{FF2B5EF4-FFF2-40B4-BE49-F238E27FC236}">
                <a16:creationId xmlns="" xmlns:a16="http://schemas.microsoft.com/office/drawing/2014/main" id="{2C8E40F9-8C19-40C4-8C9C-84CDB7D942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 r="12884" b="-1"/>
          <a:stretch/>
        </p:blipFill>
        <p:spPr bwMode="auto">
          <a:xfrm>
            <a:off x="633999" y="640081"/>
            <a:ext cx="690980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0">
            <a:extLst>
              <a:ext uri="{FF2B5EF4-FFF2-40B4-BE49-F238E27FC236}">
                <a16:creationId xmlns="" xmlns:a16="http://schemas.microsoft.com/office/drawing/2014/main" id="{5AB158E9-1B40-4CD6-95F0-95CA11DF7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54F725-C1EA-4F50-8BD4-F55642660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5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On-going effort 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Three technical working groups that meet several times a year in Joint Working Group meetings and Plenaries 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Meetings hosted in partner countries </a:t>
            </a:r>
          </a:p>
          <a:p>
            <a:endParaRPr lang="en-US" dirty="0"/>
          </a:p>
        </p:txBody>
      </p:sp>
      <p:sp>
        <p:nvSpPr>
          <p:cNvPr id="19" name="Rectangle 12">
            <a:extLst>
              <a:ext uri="{FF2B5EF4-FFF2-40B4-BE49-F238E27FC236}">
                <a16:creationId xmlns="" xmlns:a16="http://schemas.microsoft.com/office/drawing/2014/main" id="{6329CBCE-21AE-419D-AC1F-8ACF510A6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4">
            <a:extLst>
              <a:ext uri="{FF2B5EF4-FFF2-40B4-BE49-F238E27FC236}">
                <a16:creationId xmlns="" xmlns:a16="http://schemas.microsoft.com/office/drawing/2014/main" id="{FF2DA012-1414-493D-888F-5D99D0BDA3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64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E4490D0-3672-446A-AC12-B4830333BD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9CB82C2-DF65-4EC1-8280-F201D50F5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7E1D4427-852B-4B37-8E76-0E9F1810BA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="" xmlns:a16="http://schemas.microsoft.com/office/drawing/2014/main" id="{C4AAA502-5435-489E-9538-3A40E6C714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D5927D-D519-456E-8D71-054A83D3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86" y="1497803"/>
            <a:ext cx="3322510" cy="105765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Working Groups </a:t>
            </a:r>
            <a:br>
              <a:rPr lang="en-US" dirty="0"/>
            </a:br>
            <a:r>
              <a:rPr lang="en-US" dirty="0"/>
              <a:t>&amp; Phases</a:t>
            </a:r>
          </a:p>
        </p:txBody>
      </p:sp>
      <p:pic>
        <p:nvPicPr>
          <p:cNvPr id="12" name="Content Placeholder 11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CE91EE0A-CF8A-464F-ACFE-72C03E777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4" y="2914469"/>
            <a:ext cx="10916463" cy="270182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C9AC0290-4702-4519-B0F4-C2A4688099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E42378B-2E28-4810-8421-7A473A40E3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0D91DD17-237F-4811-BC0E-128EB1BD7C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3" name="Content Placeholder 3">
            <a:extLst>
              <a:ext uri="{FF2B5EF4-FFF2-40B4-BE49-F238E27FC236}">
                <a16:creationId xmlns="" xmlns:a16="http://schemas.microsoft.com/office/drawing/2014/main" id="{3389B81D-A4E9-4AA3-8BD2-F1D4D45F26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089776"/>
              </p:ext>
            </p:extLst>
          </p:nvPr>
        </p:nvGraphicFramePr>
        <p:xfrm>
          <a:off x="4285896" y="451540"/>
          <a:ext cx="6707924" cy="2311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668">
                  <a:extLst>
                    <a:ext uri="{9D8B030D-6E8A-4147-A177-3AD203B41FA5}">
                      <a16:colId xmlns="" xmlns:a16="http://schemas.microsoft.com/office/drawing/2014/main" val="3620972394"/>
                    </a:ext>
                  </a:extLst>
                </a:gridCol>
                <a:gridCol w="3304256">
                  <a:extLst>
                    <a:ext uri="{9D8B030D-6E8A-4147-A177-3AD203B41FA5}">
                      <a16:colId xmlns="" xmlns:a16="http://schemas.microsoft.com/office/drawing/2014/main" val="342304873"/>
                    </a:ext>
                  </a:extLst>
                </a:gridCol>
              </a:tblGrid>
              <a:tr h="23124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Phase I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0364" marR="110364" marT="55182" marB="55182" anchor="ctr">
                    <a:solidFill>
                      <a:srgbClr val="1B9A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Phase II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0364" marR="110364" marT="55182" marB="55182" anchor="ctr">
                    <a:solidFill>
                      <a:srgbClr val="1B9AA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106432"/>
                  </a:ext>
                </a:extLst>
              </a:tr>
              <a:tr h="7505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Working Group 1</a:t>
                      </a:r>
                      <a:r>
                        <a:rPr lang="en-US" sz="1400" dirty="0"/>
                        <a:t>: </a:t>
                      </a:r>
                    </a:p>
                    <a:p>
                      <a:pPr algn="ctr"/>
                      <a:r>
                        <a:rPr lang="en-US" sz="1400" dirty="0"/>
                        <a:t>Monitoring and Verification Objectives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0364" marR="110364" marT="55182" marB="55182" anchor="ctr">
                    <a:solidFill>
                      <a:srgbClr val="1B9AA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Working Group 4</a:t>
                      </a:r>
                      <a:r>
                        <a:rPr lang="en-US" sz="1400" dirty="0"/>
                        <a:t>:</a:t>
                      </a:r>
                    </a:p>
                    <a:p>
                      <a:pPr algn="ctr"/>
                      <a:r>
                        <a:rPr lang="en-US" sz="1400" dirty="0"/>
                        <a:t>Verification of Nuclear Weapon Declarations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0364" marR="110364" marT="55182" marB="55182" anchor="ctr">
                    <a:solidFill>
                      <a:srgbClr val="1B9AAA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2041333"/>
                  </a:ext>
                </a:extLst>
              </a:tr>
              <a:tr h="6188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Working Group 2</a:t>
                      </a:r>
                      <a:r>
                        <a:rPr lang="en-US" sz="1400" dirty="0"/>
                        <a:t>: </a:t>
                      </a:r>
                    </a:p>
                    <a:p>
                      <a:pPr algn="ctr"/>
                      <a:r>
                        <a:rPr lang="en-US" sz="1400" dirty="0"/>
                        <a:t>On-Site Inspections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0364" marR="110364" marT="55182" marB="55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Working Group 5</a:t>
                      </a:r>
                      <a:r>
                        <a:rPr lang="en-US" sz="1400" dirty="0"/>
                        <a:t>:</a:t>
                      </a:r>
                    </a:p>
                    <a:p>
                      <a:pPr algn="ctr"/>
                      <a:r>
                        <a:rPr lang="en-US" sz="1400" dirty="0"/>
                        <a:t>Verification of Reductions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0364" marR="110364" marT="55182" marB="55182" anchor="ctr"/>
                </a:tc>
                <a:extLst>
                  <a:ext uri="{0D108BD9-81ED-4DB2-BD59-A6C34878D82A}">
                    <a16:rowId xmlns="" xmlns:a16="http://schemas.microsoft.com/office/drawing/2014/main" val="4140218402"/>
                  </a:ext>
                </a:extLst>
              </a:tr>
              <a:tr h="6188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Working Group 3</a:t>
                      </a:r>
                      <a:r>
                        <a:rPr lang="en-US" sz="1400" dirty="0"/>
                        <a:t>: </a:t>
                      </a:r>
                    </a:p>
                    <a:p>
                      <a:pPr algn="ctr"/>
                      <a:r>
                        <a:rPr lang="en-US" sz="1400" dirty="0"/>
                        <a:t>Technical Challenges and Solutions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0364" marR="110364" marT="55182" marB="55182" anchor="ctr">
                    <a:solidFill>
                      <a:srgbClr val="1B9AA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Working Group 6</a:t>
                      </a:r>
                      <a:r>
                        <a:rPr lang="en-US" sz="1400" dirty="0"/>
                        <a:t>: </a:t>
                      </a:r>
                    </a:p>
                    <a:p>
                      <a:pPr algn="ctr"/>
                      <a:r>
                        <a:rPr lang="en-US" sz="1400" dirty="0"/>
                        <a:t>Technologies for Verification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0364" marR="110364" marT="55182" marB="55182" anchor="ctr">
                    <a:solidFill>
                      <a:srgbClr val="1B9AAA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8046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89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2">
            <a:extLst>
              <a:ext uri="{FF2B5EF4-FFF2-40B4-BE49-F238E27FC236}">
                <a16:creationId xmlns="" xmlns:a16="http://schemas.microsoft.com/office/drawing/2014/main" id="{990D0034-F768-41E7-85D4-F38C4DE857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4">
            <a:extLst>
              <a:ext uri="{FF2B5EF4-FFF2-40B4-BE49-F238E27FC236}">
                <a16:creationId xmlns="" xmlns:a16="http://schemas.microsoft.com/office/drawing/2014/main" id="{C4F7E42D-8B5A-4FC8-81CD-9E60171F7F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7F02AB-C37E-4FA9-92D7-EC8535295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2540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The 14 Steps: </a:t>
            </a:r>
            <a:r>
              <a:rPr lang="en-US" sz="2800" dirty="0">
                <a:solidFill>
                  <a:srgbClr val="FFFFFF"/>
                </a:solidFill>
              </a:rPr>
              <a:t/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  <a:cs typeface="Arial" panose="020B0604020202020204" pitchFamily="34" charset="0"/>
              </a:rPr>
              <a:t>IPNDV’s Nuclear Weapons Dismantlement Lifecycle</a:t>
            </a:r>
            <a:r>
              <a:rPr lang="en-US" sz="2500" b="1" dirty="0">
                <a:solidFill>
                  <a:srgbClr val="FFFFFF"/>
                </a:solidFill>
                <a:cs typeface="Arial" panose="020B0604020202020204" pitchFamily="34" charset="0"/>
              </a:rPr>
              <a:t/>
            </a:r>
            <a:br>
              <a:rPr lang="en-US" sz="2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endParaRPr lang="en-US" sz="2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4ECBF0-8896-4DAF-83B0-1F492CC33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2770909"/>
            <a:ext cx="3084844" cy="3335519"/>
          </a:xfrm>
        </p:spPr>
        <p:txBody>
          <a:bodyPr>
            <a:normAutofit/>
          </a:bodyPr>
          <a:lstStyle/>
          <a:p>
            <a:pPr marL="53975" lvl="1" indent="0">
              <a:spcAft>
                <a:spcPts val="200"/>
              </a:spcAft>
              <a:buNone/>
            </a:pPr>
            <a:r>
              <a:rPr lang="en-US" sz="1600" dirty="0">
                <a:solidFill>
                  <a:srgbClr val="FFFFFF"/>
                </a:solidFill>
                <a:cs typeface="Arial" panose="020B0604020202020204" pitchFamily="34" charset="0"/>
              </a:rPr>
              <a:t>Phase I addressed monitoring and verification activities in</a:t>
            </a:r>
            <a:r>
              <a:rPr 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cs typeface="Arial" panose="020B0604020202020204" pitchFamily="34" charset="0"/>
              </a:rPr>
              <a:t>steps 6-10</a:t>
            </a:r>
            <a:endParaRPr lang="en-US" sz="1600" strike="sngStrike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53975" lvl="1" indent="0">
              <a:spcAft>
                <a:spcPts val="200"/>
              </a:spcAft>
              <a:buNone/>
            </a:pPr>
            <a:endParaRPr lang="en-US" sz="16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53975" lvl="1" indent="0">
              <a:spcAft>
                <a:spcPts val="200"/>
              </a:spcAft>
              <a:buNone/>
            </a:pPr>
            <a:r>
              <a:rPr lang="en-US" sz="1600" dirty="0">
                <a:solidFill>
                  <a:srgbClr val="FFFFFF"/>
                </a:solidFill>
                <a:cs typeface="Arial" panose="020B0604020202020204" pitchFamily="34" charset="0"/>
              </a:rPr>
              <a:t>Phase II addresses verification issues and technologies across the wider nuclear disarmament process </a:t>
            </a:r>
          </a:p>
          <a:p>
            <a:pPr marL="53975" lvl="1" indent="0">
              <a:spcAft>
                <a:spcPts val="200"/>
              </a:spcAft>
              <a:buNone/>
            </a:pPr>
            <a:r>
              <a:rPr lang="en-US" sz="1600" dirty="0">
                <a:solidFill>
                  <a:srgbClr val="FFFFFF"/>
                </a:solidFill>
                <a:cs typeface="Arial" panose="020B0604020202020204" pitchFamily="34" charset="0"/>
              </a:rPr>
              <a:t>(all 14 steps)</a:t>
            </a:r>
          </a:p>
          <a:p>
            <a:endParaRPr lang="en-US" sz="15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endParaRPr lang="en-US" sz="1500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95128E10-EFAB-462D-9D0A-43661CCA80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r="6014" b="-1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41" name="Rectangle 36">
            <a:extLst>
              <a:ext uri="{FF2B5EF4-FFF2-40B4-BE49-F238E27FC236}">
                <a16:creationId xmlns="" xmlns:a16="http://schemas.microsoft.com/office/drawing/2014/main" id="{8C04651D-B9F4-4935-A02D-364153FBDF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516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CECF0FC6-D57B-48B6-9036-F4FFD91A4B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010E40-5EC0-4ABE-B700-AE43F7A2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Phase I Key Judgment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5097CA-945F-42F9-9255-47CD6C46A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04" y="2023962"/>
            <a:ext cx="6697715" cy="3845131"/>
          </a:xfrm>
        </p:spPr>
        <p:txBody>
          <a:bodyPr>
            <a:norm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While tough challenges remain, potentially applicable technologies, information barriers, and inspection procedures </a:t>
            </a:r>
            <a:r>
              <a:rPr lang="en-US" sz="2800" b="1" dirty="0">
                <a:cs typeface="Arial" panose="020B0604020202020204" pitchFamily="34" charset="0"/>
              </a:rPr>
              <a:t>provide a path forward that should make possible multilaterally monitored nuclear warhead dismantlement</a:t>
            </a:r>
            <a:r>
              <a:rPr lang="en-US" sz="2800" dirty="0">
                <a:cs typeface="Arial" panose="020B0604020202020204" pitchFamily="34" charset="0"/>
              </a:rPr>
              <a:t> while successfully </a:t>
            </a:r>
            <a:r>
              <a:rPr lang="en-US" sz="2800" b="1" dirty="0">
                <a:cs typeface="Arial" panose="020B0604020202020204" pitchFamily="34" charset="0"/>
              </a:rPr>
              <a:t>managing safety, security, non-proliferation, and classification concerns </a:t>
            </a:r>
            <a:r>
              <a:rPr lang="en-US" sz="2800" dirty="0">
                <a:cs typeface="Arial" panose="020B0604020202020204" pitchFamily="34" charset="0"/>
              </a:rPr>
              <a:t>in a future nuclear disarmament agreement.</a:t>
            </a:r>
          </a:p>
          <a:p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717A211C-5863-4303-AC3D-AEBFDF6D6A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087519CD-2FFF-42E3-BB0C-FEAA828BA5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381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284B70D5-875B-433D-BDBD-1522A85D6C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144284-5346-4451-B82C-0E60DCCA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Phase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EEAD5F-3615-418D-9E85-0E395342D0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" t="23483" r="189" b="23530"/>
          <a:stretch/>
        </p:blipFill>
        <p:spPr>
          <a:xfrm>
            <a:off x="633999" y="2074456"/>
            <a:ext cx="6909801" cy="24456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947DF4A-614C-4B4C-8B80-E5B9D8E8CF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B880B3-2A2F-4652-AE26-D59281683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cs typeface="Arial" panose="020B0604020202020204" pitchFamily="34" charset="0"/>
              </a:rPr>
              <a:t>Address verification issues across all 14 steps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cs typeface="Arial" panose="020B0604020202020204" pitchFamily="34" charset="0"/>
              </a:rPr>
              <a:t>Further assess technologies and procedures identified in Phase I to develop practical options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cs typeface="Arial" panose="020B0604020202020204" pitchFamily="34" charset="0"/>
              </a:rPr>
              <a:t>Engage with other experts and groups addressing nuclear disarmament verification challenges, including the United Nations Group of Governmental Experts on Nuclear Disarmament Verification (GGE)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cs typeface="Arial" panose="020B0604020202020204" pitchFamily="34" charset="0"/>
              </a:rPr>
              <a:t>Publish outputs ahead the 2020 Nuclear Non-Proliferation Treaty Review Conference (NPT </a:t>
            </a:r>
            <a:r>
              <a:rPr lang="en-US" sz="1900" dirty="0" err="1">
                <a:cs typeface="Arial" panose="020B0604020202020204" pitchFamily="34" charset="0"/>
              </a:rPr>
              <a:t>RevCon</a:t>
            </a:r>
            <a:r>
              <a:rPr lang="en-US" sz="1900" dirty="0">
                <a:cs typeface="Arial" panose="020B0604020202020204" pitchFamily="34" charset="0"/>
              </a:rPr>
              <a:t>)</a:t>
            </a:r>
          </a:p>
          <a:p>
            <a:endParaRPr lang="en-US" sz="19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299956-A9E7-4FC1-A0B1-D590CA9730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7FC539C-B783-4B03-9F9E-D13430F3F6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25155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9">
      <a:dk1>
        <a:srgbClr val="050505"/>
      </a:dk1>
      <a:lt1>
        <a:srgbClr val="F8F8F8"/>
      </a:lt1>
      <a:dk2>
        <a:srgbClr val="050505"/>
      </a:dk2>
      <a:lt2>
        <a:srgbClr val="F8F8F8"/>
      </a:lt2>
      <a:accent1>
        <a:srgbClr val="1B9AAA"/>
      </a:accent1>
      <a:accent2>
        <a:srgbClr val="E07A5F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1B9AAA"/>
      </a:hlink>
      <a:folHlink>
        <a:srgbClr val="050505"/>
      </a:folHlink>
    </a:clrScheme>
    <a:fontScheme name="Custom 2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355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Retrospect</vt:lpstr>
      <vt:lpstr>Andrew Newman  2019 Nuclear Non-Proliferation Treaty Preparatory Committee Meeting  May 7, 2019</vt:lpstr>
      <vt:lpstr>About the IPNDV</vt:lpstr>
      <vt:lpstr>Partners</vt:lpstr>
      <vt:lpstr>History</vt:lpstr>
      <vt:lpstr>Structure</vt:lpstr>
      <vt:lpstr>Working Groups  &amp; Phases</vt:lpstr>
      <vt:lpstr>The 14 Steps:  IPNDV’s Nuclear Weapons Dismantlement Lifecycle </vt:lpstr>
      <vt:lpstr>Phase I Key Judgment</vt:lpstr>
      <vt:lpstr>Phase II</vt:lpstr>
      <vt:lpstr>Beyond Phase II</vt:lpstr>
      <vt:lpstr>Work Captured at ipndv.org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a Diverse Group of Countries to Explore Innovative Monitoring and Verification Solutions</dc:title>
  <dc:creator>Rachel Staley Grant</dc:creator>
  <cp:lastModifiedBy>Andrew Newman</cp:lastModifiedBy>
  <cp:revision>17</cp:revision>
  <cp:lastPrinted>2019-03-15T15:00:02Z</cp:lastPrinted>
  <dcterms:created xsi:type="dcterms:W3CDTF">2019-02-22T16:51:42Z</dcterms:created>
  <dcterms:modified xsi:type="dcterms:W3CDTF">2019-05-06T16:31:13Z</dcterms:modified>
</cp:coreProperties>
</file>