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5" r:id="rId4"/>
    <p:sldId id="263" r:id="rId5"/>
    <p:sldId id="261" r:id="rId6"/>
    <p:sldId id="260" r:id="rId7"/>
    <p:sldId id="267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Edinger" initials="ME" lastIdx="4" clrIdx="0">
    <p:extLst>
      <p:ext uri="{19B8F6BF-5375-455C-9EA6-DF929625EA0E}">
        <p15:presenceInfo xmlns:p15="http://schemas.microsoft.com/office/powerpoint/2012/main" userId="abb6aacf3efedb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9AA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8"/>
    <p:restoredTop sz="95897"/>
  </p:normalViewPr>
  <p:slideViewPr>
    <p:cSldViewPr snapToGrid="0">
      <p:cViewPr varScale="1">
        <p:scale>
          <a:sx n="128" d="100"/>
          <a:sy n="128" d="100"/>
        </p:scale>
        <p:origin x="392" y="17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31DFD-E7AD-414E-A94B-69E322138CFA}" type="datetimeFigureOut">
              <a:rPr lang="en-US" smtClean="0"/>
              <a:t>8/5/26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60B5D-6494-2241-A4DA-914915916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2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of hands of those who </a:t>
            </a:r>
            <a:r>
              <a:rPr lang="en-US"/>
              <a:t>know about IPNDV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60B5D-6494-2241-A4DA-914915916F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48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60B5D-6494-2241-A4DA-914915916F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3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1EAB-6642-77BA-1864-A835C32B2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03A524-2C05-BDD1-7D12-8435AAC0F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7DDB7-9A97-A5B6-538B-3A515D54D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7978-3F8D-3C2E-60D2-CBD1D05CF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E5C07-82FC-B4E4-8730-5F504257E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63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EDB2-C178-B942-C54B-2AFCCFA3A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50A92-A103-11FC-7D5F-5121A0E96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D2F27-E405-E9BF-01AA-C3711C78E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FBFC8-7575-0684-5C76-A9D2945DB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35381-6285-AD80-DE3C-95B4B48B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27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7AAE5-03E3-8B5B-766D-928375E2C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158B5-7265-2FE0-EB64-AFA2FC4C4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2AA8B-9E80-3889-AE91-1A6551611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8839D-2E18-F41A-D38B-0A05BD9CF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CF836-26A5-1A33-375F-EBC7A220E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79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0E817-8541-2760-9E25-C00D5016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20529-7347-754E-79E2-C393BB558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4A6738-BDEE-2983-E6DC-8B4168FD7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A055B-87B4-9301-B321-CC3E8BA82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8D7E0-5A31-F7BA-C6A1-40316C8FA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233E0-FD85-6A0A-DF05-A4761D9AA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99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8F782-9EC7-561A-AF4E-BC2A530B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B4022-7920-7757-C6DA-152F9EB97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808D69-BB70-A9CC-D9E3-8DF251C16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16F70B-4A28-2F1C-000B-C12229FC5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B76E0F-45B9-818C-5828-08BF4A55FC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39AE2D-7446-A628-4D0F-FE64C8807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D742E4-4C7D-E4C1-626A-6E8E223DB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A00FCA-3400-DD63-D01C-D93C5DC15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53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AD451-3D73-7811-F481-4301A1A12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F4B2FD-FF1F-39F8-7967-4DFE1C284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10215-05D1-499D-F071-F8242C1CD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F71862-2D84-16B4-2D70-9E4C568E3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62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941642-2699-602F-85D5-EA9919D67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BDE103-B74F-F45F-B4DF-4199F677E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F0F62-FE89-42A1-8F06-22277434A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74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0750A-4CB4-493F-1C01-45E8BDF57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28587-BD66-4C2F-BC1B-A4A359ECF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82BFE-44C0-2D90-7C19-DB168CB8A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157E5-1AD3-6FCA-97E8-F03EA87FA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91C3E7-AB06-B0D4-D0F3-C09DF53C4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9983E-91BD-62DB-D847-56B59E9DF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07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BF09E-7137-12CA-023F-E826006E0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23970B-5770-4DE3-D664-352DF9A2EE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74BCA-DB99-01C7-4C41-E66B1D3BB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77809-445F-ACF6-D680-FE9070E03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F743AD-F540-C359-2E40-608788FB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81E06-CF4A-2436-4B05-C2103E54C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09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B8BB1-A007-5922-5F14-0D988567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3439FF-3B2B-DFA0-3201-52D6C459B6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0B29B-235B-BBA5-CB3C-4E0EDA170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D147F-6741-A573-C715-21D6D13A8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D764A-ADA1-C0CA-3A5D-A79E5A78B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5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7E7577-5982-872D-ADE4-381050A07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0C44D-5401-F93B-6466-D5D0759D4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F6EE8-EE56-2FA3-31F8-83F0448BC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AA3AE-8E5B-BFCC-304D-08A437C54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DA80-9DDD-4420-0A67-98C2DEE2B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72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9A191-36B7-62DF-F95D-24163B7C4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CD200-E2F1-2950-C0CB-B9694A664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E216E-ADAC-3C66-A673-B393A52E04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C5D68-8160-CE44-98EE-EF52E7FDB690}" type="datetimeFigureOut">
              <a:rPr lang="en-US" smtClean="0"/>
              <a:t>8/5/26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522E3-9364-CEA7-6C26-DB8D0E5D6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9A9C8-3AC3-DF89-40AA-410269F56D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C8313-AF33-5B43-8414-60BA3AECA7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1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0C822F8-E776-F33A-0838-6AC863C34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9815" y="4724401"/>
            <a:ext cx="9983058" cy="1097864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Verifying Future Nuclear Disarmament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D231647-55AE-22D1-04DA-6ED68FC85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9816" y="5852214"/>
            <a:ext cx="9983057" cy="822325"/>
          </a:xfrm>
        </p:spPr>
        <p:txBody>
          <a:bodyPr>
            <a:normAutofit/>
          </a:bodyPr>
          <a:lstStyle/>
          <a:p>
            <a:pPr algn="l"/>
            <a:r>
              <a:rPr lang="en-US" sz="1800" i="1" dirty="0">
                <a:solidFill>
                  <a:srgbClr val="FFFFFF"/>
                </a:solidFill>
                <a:latin typeface="Century Gothic" panose="020B0502020202020204" pitchFamily="34" charset="0"/>
              </a:rPr>
              <a:t>Lessons from Five Decades of Arms Control and an Agenda for Readiness</a:t>
            </a:r>
          </a:p>
          <a:p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8E00A18-17AE-05BC-F75F-C85F308C62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3977" y="6334825"/>
            <a:ext cx="2579332" cy="523175"/>
          </a:xfrm>
        </p:spPr>
        <p:txBody>
          <a:bodyPr/>
          <a:lstStyle/>
          <a:p>
            <a:fld id="{29855CE5-69A2-4FC3-B082-BBE8ADAC1F40}" type="datetime1">
              <a:rPr lang="en-US" smtClean="0">
                <a:solidFill>
                  <a:schemeClr val="bg1"/>
                </a:solidFill>
              </a:rPr>
              <a:t>8/5/26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165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BA7B-8EF6-F34F-5078-F2C27A14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Past as Prelude: Verification Was Always the Hard Part</a:t>
            </a:r>
          </a:p>
        </p:txBody>
      </p:sp>
      <p:sp>
        <p:nvSpPr>
          <p:cNvPr id="20" name="Card1Bg"/>
          <p:cNvSpPr/>
          <p:nvPr/>
        </p:nvSpPr>
        <p:spPr>
          <a:xfrm>
            <a:off x="838200" y="1981200"/>
            <a:ext cx="3413125" cy="2971800"/>
          </a:xfrm>
          <a:prstGeom prst="roundRect">
            <a:avLst>
              <a:gd name="adj" fmla="val 4000"/>
            </a:avLst>
          </a:prstGeom>
          <a:solidFill>
            <a:srgbClr val="F4F4F4"/>
          </a:solidFill>
          <a:ln>
            <a:noFill/>
          </a:ln>
          <a:effectLst>
            <a:outerShdw blurRad="90000" dist="25000" dir="5400000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Card1Badge"/>
          <p:cNvSpPr/>
          <p:nvPr/>
        </p:nvSpPr>
        <p:spPr>
          <a:xfrm>
            <a:off x="1066800" y="2209800"/>
            <a:ext cx="548640" cy="548640"/>
          </a:xfrm>
          <a:prstGeom prst="ellipse">
            <a:avLst/>
          </a:prstGeom>
          <a:solidFill>
            <a:srgbClr val="1B9AAA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sp>
        <p:nvSpPr>
          <p:cNvPr id="22" name="Card1Title"/>
          <p:cNvSpPr/>
          <p:nvPr/>
        </p:nvSpPr>
        <p:spPr>
          <a:xfrm>
            <a:off x="1066800" y="2895600"/>
            <a:ext cx="29718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600" b="1" dirty="0">
                <a:solidFill>
                  <a:srgbClr val="404040"/>
                </a:solidFill>
                <a:latin typeface="Century Gothic"/>
              </a:rPr>
              <a:t>SALT/ABM Era</a:t>
            </a:r>
          </a:p>
        </p:txBody>
      </p:sp>
      <p:sp>
        <p:nvSpPr>
          <p:cNvPr id="23" name="Card1Sub"/>
          <p:cNvSpPr/>
          <p:nvPr/>
        </p:nvSpPr>
        <p:spPr>
          <a:xfrm>
            <a:off x="1066800" y="3291840"/>
            <a:ext cx="29718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200" b="1" i="1">
                <a:solidFill>
                  <a:srgbClr val="E17A5F"/>
                </a:solidFill>
                <a:latin typeface="Calibri"/>
              </a:rPr>
              <a:t>National Technical Means</a:t>
            </a:r>
          </a:p>
        </p:txBody>
      </p:sp>
      <p:sp>
        <p:nvSpPr>
          <p:cNvPr id="24" name="Card1Body"/>
          <p:cNvSpPr/>
          <p:nvPr/>
        </p:nvSpPr>
        <p:spPr>
          <a:xfrm>
            <a:off x="1066800" y="3657600"/>
            <a:ext cx="29718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200" dirty="0">
                <a:solidFill>
                  <a:srgbClr val="050505"/>
                </a:solidFill>
                <a:latin typeface="Calibri"/>
              </a:rPr>
              <a:t>Verification relied on satellites and other  intelligence gathering systems to watch large, fixed sites — silos and launch fields — with no inspectors on the ground.</a:t>
            </a:r>
          </a:p>
        </p:txBody>
      </p:sp>
      <p:sp>
        <p:nvSpPr>
          <p:cNvPr id="30" name="Card2Bg"/>
          <p:cNvSpPr/>
          <p:nvPr/>
        </p:nvSpPr>
        <p:spPr>
          <a:xfrm>
            <a:off x="4389438" y="1981200"/>
            <a:ext cx="3413125" cy="2971800"/>
          </a:xfrm>
          <a:prstGeom prst="roundRect">
            <a:avLst>
              <a:gd name="adj" fmla="val 4000"/>
            </a:avLst>
          </a:prstGeom>
          <a:solidFill>
            <a:srgbClr val="F4F4F4"/>
          </a:solidFill>
          <a:ln>
            <a:noFill/>
          </a:ln>
          <a:effectLst>
            <a:outerShdw blurRad="90000" dist="25000" dir="5400000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Card2Badge"/>
          <p:cNvSpPr/>
          <p:nvPr/>
        </p:nvSpPr>
        <p:spPr>
          <a:xfrm>
            <a:off x="4618038" y="2209800"/>
            <a:ext cx="548640" cy="548640"/>
          </a:xfrm>
          <a:prstGeom prst="ellipse">
            <a:avLst/>
          </a:prstGeom>
          <a:solidFill>
            <a:srgbClr val="1B9AAA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32" name="Card2Title"/>
          <p:cNvSpPr/>
          <p:nvPr/>
        </p:nvSpPr>
        <p:spPr>
          <a:xfrm>
            <a:off x="4618038" y="2895600"/>
            <a:ext cx="29718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600" b="1">
                <a:solidFill>
                  <a:srgbClr val="404040"/>
                </a:solidFill>
                <a:latin typeface="Century Gothic"/>
              </a:rPr>
              <a:t>INF Treaty (1987)</a:t>
            </a:r>
          </a:p>
        </p:txBody>
      </p:sp>
      <p:sp>
        <p:nvSpPr>
          <p:cNvPr id="33" name="Card2Sub"/>
          <p:cNvSpPr/>
          <p:nvPr/>
        </p:nvSpPr>
        <p:spPr>
          <a:xfrm>
            <a:off x="4618038" y="3291840"/>
            <a:ext cx="29718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200" b="1" i="1">
                <a:solidFill>
                  <a:srgbClr val="E17A5F"/>
                </a:solidFill>
                <a:latin typeface="Calibri"/>
              </a:rPr>
              <a:t>The Inflection Point</a:t>
            </a:r>
          </a:p>
        </p:txBody>
      </p:sp>
      <p:sp>
        <p:nvSpPr>
          <p:cNvPr id="34" name="Card2Body"/>
          <p:cNvSpPr/>
          <p:nvPr/>
        </p:nvSpPr>
        <p:spPr>
          <a:xfrm>
            <a:off x="4618038" y="3657600"/>
            <a:ext cx="29718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200" dirty="0">
                <a:solidFill>
                  <a:srgbClr val="050505"/>
                </a:solidFill>
                <a:latin typeface="Calibri"/>
              </a:rPr>
              <a:t>NTM alone couldn’t confirm individual elimination of treaty-limited items. INF introduced the first intrusive on-site inspection  regime: short-notice inspections, portal monitoring, and data exchanges.</a:t>
            </a:r>
          </a:p>
        </p:txBody>
      </p:sp>
      <p:sp>
        <p:nvSpPr>
          <p:cNvPr id="40" name="Card3Bg"/>
          <p:cNvSpPr/>
          <p:nvPr/>
        </p:nvSpPr>
        <p:spPr>
          <a:xfrm>
            <a:off x="7940675" y="1981200"/>
            <a:ext cx="3413125" cy="2971800"/>
          </a:xfrm>
          <a:prstGeom prst="roundRect">
            <a:avLst>
              <a:gd name="adj" fmla="val 4000"/>
            </a:avLst>
          </a:prstGeom>
          <a:solidFill>
            <a:srgbClr val="F4F4F4"/>
          </a:solidFill>
          <a:ln>
            <a:noFill/>
          </a:ln>
          <a:effectLst>
            <a:outerShdw blurRad="90000" dist="25000" dir="5400000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Card3Badge"/>
          <p:cNvSpPr/>
          <p:nvPr/>
        </p:nvSpPr>
        <p:spPr>
          <a:xfrm>
            <a:off x="8169275" y="2209800"/>
            <a:ext cx="548640" cy="548640"/>
          </a:xfrm>
          <a:prstGeom prst="ellipse">
            <a:avLst/>
          </a:prstGeom>
          <a:solidFill>
            <a:srgbClr val="1B9AAA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Century Gothic"/>
              </a:rPr>
              <a:t>3</a:t>
            </a:r>
          </a:p>
        </p:txBody>
      </p:sp>
      <p:sp>
        <p:nvSpPr>
          <p:cNvPr id="42" name="Card3Title"/>
          <p:cNvSpPr/>
          <p:nvPr/>
        </p:nvSpPr>
        <p:spPr>
          <a:xfrm>
            <a:off x="8169275" y="2895600"/>
            <a:ext cx="29718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600" b="1">
                <a:solidFill>
                  <a:srgbClr val="404040"/>
                </a:solidFill>
                <a:latin typeface="Century Gothic"/>
              </a:rPr>
              <a:t>START and Beyond</a:t>
            </a:r>
          </a:p>
        </p:txBody>
      </p:sp>
      <p:sp>
        <p:nvSpPr>
          <p:cNvPr id="43" name="Card3Sub"/>
          <p:cNvSpPr/>
          <p:nvPr/>
        </p:nvSpPr>
        <p:spPr>
          <a:xfrm>
            <a:off x="8169275" y="3291840"/>
            <a:ext cx="29718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200" b="1" i="1">
                <a:solidFill>
                  <a:srgbClr val="E17A5F"/>
                </a:solidFill>
                <a:latin typeface="Calibri"/>
              </a:rPr>
              <a:t>A Living, Building Model</a:t>
            </a:r>
          </a:p>
        </p:txBody>
      </p:sp>
      <p:sp>
        <p:nvSpPr>
          <p:cNvPr id="44" name="Card3Body"/>
          <p:cNvSpPr/>
          <p:nvPr/>
        </p:nvSpPr>
        <p:spPr>
          <a:xfrm>
            <a:off x="8169275" y="3657600"/>
            <a:ext cx="29718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200" dirty="0">
                <a:solidFill>
                  <a:srgbClr val="050505"/>
                </a:solidFill>
                <a:latin typeface="Calibri"/>
              </a:rPr>
              <a:t>Each treaty elaborated on the last. START’s central limits fit in a few paragraphs; its verification protocols ran nearly 350 pages.</a:t>
            </a:r>
          </a:p>
        </p:txBody>
      </p:sp>
      <p:sp>
        <p:nvSpPr>
          <p:cNvPr id="50" name="LessonBand"/>
          <p:cNvSpPr/>
          <p:nvPr/>
        </p:nvSpPr>
        <p:spPr>
          <a:xfrm>
            <a:off x="838200" y="5181600"/>
            <a:ext cx="10515600" cy="990600"/>
          </a:xfrm>
          <a:prstGeom prst="roundRect">
            <a:avLst>
              <a:gd name="adj" fmla="val 5000"/>
            </a:avLst>
          </a:prstGeom>
          <a:solidFill>
            <a:srgbClr val="1B9AAA"/>
          </a:solidFill>
          <a:ln>
            <a:noFill/>
          </a:ln>
        </p:spPr>
        <p:txBody>
          <a:bodyPr wrap="square" lIns="228600" tIns="91440" rIns="228600" bIns="91440" anchor="ctr"/>
          <a:lstStyle/>
          <a:p>
            <a:r>
              <a:rPr lang="en-US" sz="1400" b="1" dirty="0">
                <a:solidFill>
                  <a:srgbClr val="FFFFFF"/>
                </a:solidFill>
                <a:latin typeface="Calibri"/>
              </a:rPr>
              <a:t>The lesson: </a:t>
            </a:r>
            <a:r>
              <a:rPr lang="en-US" sz="1400" dirty="0">
                <a:solidFill>
                  <a:srgbClr val="FFFFFF"/>
                </a:solidFill>
                <a:latin typeface="Calibri"/>
              </a:rPr>
              <a:t>verification concepts that aren’t worked out before negotiations begin can become the slowest, most contested part of the negotiation process.</a:t>
            </a:r>
          </a:p>
        </p:txBody>
      </p:sp>
    </p:spTree>
    <p:extLst>
      <p:ext uri="{BB962C8B-B14F-4D97-AF65-F5344CB8AC3E}">
        <p14:creationId xmlns:p14="http://schemas.microsoft.com/office/powerpoint/2010/main" val="3919512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BA7B-8EF6-F34F-5078-F2C27A14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IPNDV Phase III: A Realistic Test Bed</a:t>
            </a:r>
          </a:p>
        </p:txBody>
      </p:sp>
      <p:sp>
        <p:nvSpPr>
          <p:cNvPr id="20" name="ScenarioCard"/>
          <p:cNvSpPr/>
          <p:nvPr/>
        </p:nvSpPr>
        <p:spPr>
          <a:xfrm>
            <a:off x="838200" y="1981200"/>
            <a:ext cx="4953000" cy="4267200"/>
          </a:xfrm>
          <a:prstGeom prst="roundRect">
            <a:avLst>
              <a:gd name="adj" fmla="val 3000"/>
            </a:avLst>
          </a:prstGeom>
          <a:solidFill>
            <a:srgbClr val="1B9AAA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ScenarioTitle"/>
          <p:cNvSpPr/>
          <p:nvPr/>
        </p:nvSpPr>
        <p:spPr>
          <a:xfrm>
            <a:off x="1143000" y="2286000"/>
            <a:ext cx="4343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2000" b="1" dirty="0">
                <a:solidFill>
                  <a:srgbClr val="FFFFFF"/>
                </a:solidFill>
                <a:latin typeface="Century Gothic"/>
              </a:rPr>
              <a:t>The Initial Ipindovia Scenario</a:t>
            </a:r>
          </a:p>
        </p:txBody>
      </p:sp>
      <p:sp>
        <p:nvSpPr>
          <p:cNvPr id="22" name="ScenarioBody1"/>
          <p:cNvSpPr/>
          <p:nvPr/>
        </p:nvSpPr>
        <p:spPr>
          <a:xfrm>
            <a:off x="1143000" y="2895600"/>
            <a:ext cx="43434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300" dirty="0">
                <a:solidFill>
                  <a:srgbClr val="FFFFFF"/>
                </a:solidFill>
                <a:latin typeface="Calibri"/>
              </a:rPr>
              <a:t>A notional Nuclear Weapons Reduction Treaty (NWRT) requiring the state of “Ipindovia” to cut deployed warheads from </a:t>
            </a:r>
            <a:r>
              <a:rPr lang="en-US" sz="1300" b="1" dirty="0">
                <a:solidFill>
                  <a:srgbClr val="FFFFFF"/>
                </a:solidFill>
                <a:latin typeface="Calibri"/>
              </a:rPr>
              <a:t>1,000 to 500</a:t>
            </a:r>
            <a:r>
              <a:rPr lang="en-US" sz="1300" dirty="0">
                <a:solidFill>
                  <a:srgbClr val="FFFFFF"/>
                </a:solidFill>
                <a:latin typeface="Calibri"/>
              </a:rPr>
              <a:t> — with full nuclear forces, bases, and depots modeled in detail.</a:t>
            </a:r>
          </a:p>
        </p:txBody>
      </p:sp>
      <p:sp>
        <p:nvSpPr>
          <p:cNvPr id="30" name="DivideTitle"/>
          <p:cNvSpPr/>
          <p:nvPr/>
        </p:nvSpPr>
        <p:spPr>
          <a:xfrm>
            <a:off x="6172200" y="2175457"/>
            <a:ext cx="51816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800" b="1" dirty="0">
                <a:solidFill>
                  <a:srgbClr val="404040"/>
                </a:solidFill>
                <a:latin typeface="Century Gothic"/>
              </a:rPr>
              <a:t>Three levels of verification objectives: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44FA18-8539-B748-BD66-7B6B4883B5D8}"/>
              </a:ext>
            </a:extLst>
          </p:cNvPr>
          <p:cNvGrpSpPr/>
          <p:nvPr/>
        </p:nvGrpSpPr>
        <p:grpSpPr>
          <a:xfrm>
            <a:off x="6172200" y="2944496"/>
            <a:ext cx="5181600" cy="3347070"/>
            <a:chOff x="6172200" y="2944496"/>
            <a:chExt cx="5181600" cy="3347070"/>
          </a:xfrm>
        </p:grpSpPr>
        <p:sp>
          <p:nvSpPr>
            <p:cNvPr id="32" name="Level1Badge"/>
            <p:cNvSpPr/>
            <p:nvPr/>
          </p:nvSpPr>
          <p:spPr>
            <a:xfrm>
              <a:off x="6172200" y="2971800"/>
              <a:ext cx="457200" cy="457200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Century Gothic"/>
                </a:rPr>
                <a:t>1</a:t>
              </a:r>
            </a:p>
          </p:txBody>
        </p:sp>
        <p:sp>
          <p:nvSpPr>
            <p:cNvPr id="33" name="Level1Title"/>
            <p:cNvSpPr/>
            <p:nvPr/>
          </p:nvSpPr>
          <p:spPr>
            <a:xfrm>
              <a:off x="6781800" y="2944496"/>
              <a:ext cx="457200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 dirty="0">
                  <a:solidFill>
                    <a:srgbClr val="404040"/>
                  </a:solidFill>
                  <a:latin typeface="Calibri"/>
                </a:rPr>
                <a:t>Central Objectives</a:t>
              </a:r>
            </a:p>
          </p:txBody>
        </p:sp>
        <p:sp>
          <p:nvSpPr>
            <p:cNvPr id="34" name="Level1Body"/>
            <p:cNvSpPr/>
            <p:nvPr/>
          </p:nvSpPr>
          <p:spPr>
            <a:xfrm>
              <a:off x="6781800" y="3322320"/>
              <a:ext cx="4572000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 dirty="0">
                  <a:solidFill>
                    <a:srgbClr val="050505"/>
                  </a:solidFill>
                  <a:latin typeface="Calibri"/>
                </a:rPr>
                <a:t>The treaty’s binding obligations — e.g., reduce to 500 warheads. Both sides share this goal.</a:t>
              </a:r>
            </a:p>
          </p:txBody>
        </p:sp>
        <p:sp>
          <p:nvSpPr>
            <p:cNvPr id="35" name="Level2Badge"/>
            <p:cNvSpPr/>
            <p:nvPr/>
          </p:nvSpPr>
          <p:spPr>
            <a:xfrm>
              <a:off x="6172200" y="4076700"/>
              <a:ext cx="457200" cy="457200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Century Gothic"/>
                </a:rPr>
                <a:t>2</a:t>
              </a:r>
            </a:p>
          </p:txBody>
        </p:sp>
        <p:sp>
          <p:nvSpPr>
            <p:cNvPr id="36" name="Level2Title"/>
            <p:cNvSpPr/>
            <p:nvPr/>
          </p:nvSpPr>
          <p:spPr>
            <a:xfrm>
              <a:off x="6781800" y="4049396"/>
              <a:ext cx="457200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 dirty="0">
                  <a:solidFill>
                    <a:srgbClr val="404040"/>
                  </a:solidFill>
                  <a:latin typeface="Calibri"/>
                </a:rPr>
                <a:t>High-Level Objectives</a:t>
              </a:r>
            </a:p>
          </p:txBody>
        </p:sp>
        <p:sp>
          <p:nvSpPr>
            <p:cNvPr id="37" name="Level2Body"/>
            <p:cNvSpPr/>
            <p:nvPr/>
          </p:nvSpPr>
          <p:spPr>
            <a:xfrm>
              <a:off x="6781800" y="4427220"/>
              <a:ext cx="4572000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>
                  <a:solidFill>
                    <a:srgbClr val="050505"/>
                  </a:solidFill>
                  <a:latin typeface="Calibri"/>
                </a:rPr>
                <a:t>A workable regime. Hosts add non-negotiable constraints: weapon safety, security, and protecting sensitive design information.</a:t>
              </a:r>
            </a:p>
          </p:txBody>
        </p:sp>
        <p:sp>
          <p:nvSpPr>
            <p:cNvPr id="38" name="Level3Badge"/>
            <p:cNvSpPr/>
            <p:nvPr/>
          </p:nvSpPr>
          <p:spPr>
            <a:xfrm>
              <a:off x="6172200" y="5300966"/>
              <a:ext cx="457200" cy="457200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Century Gothic"/>
                </a:rPr>
                <a:t>3</a:t>
              </a:r>
            </a:p>
          </p:txBody>
        </p:sp>
        <p:sp>
          <p:nvSpPr>
            <p:cNvPr id="39" name="Level3Title"/>
            <p:cNvSpPr/>
            <p:nvPr/>
          </p:nvSpPr>
          <p:spPr>
            <a:xfrm>
              <a:off x="6781800" y="5273662"/>
              <a:ext cx="457200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>
                  <a:solidFill>
                    <a:srgbClr val="404040"/>
                  </a:solidFill>
                  <a:latin typeface="Calibri"/>
                </a:rPr>
                <a:t>Implementation Objectives</a:t>
              </a:r>
            </a:p>
          </p:txBody>
        </p:sp>
        <p:sp>
          <p:nvSpPr>
            <p:cNvPr id="40" name="Level3Body"/>
            <p:cNvSpPr/>
            <p:nvPr/>
          </p:nvSpPr>
          <p:spPr>
            <a:xfrm>
              <a:off x="6781800" y="5651486"/>
              <a:ext cx="4572000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>
                  <a:solidFill>
                    <a:srgbClr val="050505"/>
                  </a:solidFill>
                  <a:latin typeface="Calibri"/>
                </a:rPr>
                <a:t>Where divergence is sharpest: inspectors want broad access and notice; hosts want narrower declarations and managed access.</a:t>
              </a:r>
            </a:p>
          </p:txBody>
        </p:sp>
      </p:grpSp>
      <p:sp>
        <p:nvSpPr>
          <p:cNvPr id="18" name="ScenarioVariantsLabel">
            <a:extLst>
              <a:ext uri="{FF2B5EF4-FFF2-40B4-BE49-F238E27FC236}">
                <a16:creationId xmlns:a16="http://schemas.microsoft.com/office/drawing/2014/main" id="{E108E880-8918-4443-9E51-AE97A95E9DA2}"/>
              </a:ext>
            </a:extLst>
          </p:cNvPr>
          <p:cNvSpPr/>
          <p:nvPr/>
        </p:nvSpPr>
        <p:spPr>
          <a:xfrm>
            <a:off x="1143000" y="4000780"/>
            <a:ext cx="4343400" cy="6302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Two added variants at the Phase III midpoint:</a:t>
            </a:r>
          </a:p>
        </p:txBody>
      </p:sp>
      <p:sp>
        <p:nvSpPr>
          <p:cNvPr id="19" name="ScenarioVariantsList">
            <a:extLst>
              <a:ext uri="{FF2B5EF4-FFF2-40B4-BE49-F238E27FC236}">
                <a16:creationId xmlns:a16="http://schemas.microsoft.com/office/drawing/2014/main" id="{15635D8C-75AE-D04C-BF40-8EE86692EE5B}"/>
              </a:ext>
            </a:extLst>
          </p:cNvPr>
          <p:cNvSpPr/>
          <p:nvPr/>
        </p:nvSpPr>
        <p:spPr>
          <a:xfrm>
            <a:off x="1143000" y="4868665"/>
            <a:ext cx="43434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rgbClr val="FF0000"/>
                </a:solidFill>
                <a:latin typeface="Century Gothic"/>
              </a:rPr>
              <a:t>Limitations — arsenals capped at 500 warheads for a defined period</a:t>
            </a:r>
          </a:p>
          <a:p>
            <a:pPr marL="28575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rgbClr val="FF0000"/>
                </a:solidFill>
                <a:latin typeface="Century Gothic"/>
              </a:rPr>
              <a:t>Reductions-to-zero — full elimination of arsenals</a:t>
            </a:r>
          </a:p>
        </p:txBody>
      </p:sp>
    </p:spTree>
    <p:extLst>
      <p:ext uri="{BB962C8B-B14F-4D97-AF65-F5344CB8AC3E}">
        <p14:creationId xmlns:p14="http://schemas.microsoft.com/office/powerpoint/2010/main" val="2662542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BA7B-8EF6-F34F-5078-F2C27A14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IPNDV Phase III: Changing Perspectives</a:t>
            </a:r>
          </a:p>
        </p:txBody>
      </p:sp>
      <p:sp>
        <p:nvSpPr>
          <p:cNvPr id="20" name="ScenarioCard"/>
          <p:cNvSpPr/>
          <p:nvPr/>
        </p:nvSpPr>
        <p:spPr>
          <a:xfrm>
            <a:off x="838200" y="2098694"/>
            <a:ext cx="4953000" cy="4267200"/>
          </a:xfrm>
          <a:prstGeom prst="roundRect">
            <a:avLst>
              <a:gd name="adj" fmla="val 3000"/>
            </a:avLst>
          </a:prstGeom>
          <a:solidFill>
            <a:srgbClr val="1B9AA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" name="DivideTitle"/>
          <p:cNvSpPr/>
          <p:nvPr/>
        </p:nvSpPr>
        <p:spPr>
          <a:xfrm>
            <a:off x="990601" y="1616429"/>
            <a:ext cx="4470214" cy="491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/>
            <a:r>
              <a:rPr lang="en-US" sz="1800" b="1" dirty="0">
                <a:solidFill>
                  <a:srgbClr val="404040"/>
                </a:solidFill>
                <a:latin typeface="Century Gothic"/>
              </a:rPr>
              <a:t>The Host–Inspector Divide</a:t>
            </a:r>
          </a:p>
        </p:txBody>
      </p:sp>
      <p:sp>
        <p:nvSpPr>
          <p:cNvPr id="31" name="DivideSub"/>
          <p:cNvSpPr/>
          <p:nvPr/>
        </p:nvSpPr>
        <p:spPr>
          <a:xfrm>
            <a:off x="6172200" y="2438400"/>
            <a:ext cx="51816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endParaRPr lang="en-US" sz="1200" i="1" dirty="0">
              <a:solidFill>
                <a:srgbClr val="6E6E6E"/>
              </a:solidFill>
              <a:latin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9A9DE0-4830-A645-A9D4-EB2B5CD0C42A}"/>
              </a:ext>
            </a:extLst>
          </p:cNvPr>
          <p:cNvSpPr txBox="1"/>
          <p:nvPr/>
        </p:nvSpPr>
        <p:spPr>
          <a:xfrm>
            <a:off x="838200" y="2296007"/>
            <a:ext cx="48790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Understand how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</a:t>
            </a:r>
            <a:r>
              <a:rPr lang="en-US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nspectors’ and host states’ perspectives differ — and where they align. 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E33AEB-1300-DB4F-B6FB-0E91FE4839DD}"/>
              </a:ext>
            </a:extLst>
          </p:cNvPr>
          <p:cNvGrpSpPr/>
          <p:nvPr/>
        </p:nvGrpSpPr>
        <p:grpSpPr>
          <a:xfrm>
            <a:off x="990601" y="3728620"/>
            <a:ext cx="4470214" cy="2382990"/>
            <a:chOff x="6172200" y="3084731"/>
            <a:chExt cx="5181600" cy="2216336"/>
          </a:xfrm>
        </p:grpSpPr>
        <p:sp>
          <p:nvSpPr>
            <p:cNvPr id="24" name="Level1Badge">
              <a:extLst>
                <a:ext uri="{FF2B5EF4-FFF2-40B4-BE49-F238E27FC236}">
                  <a16:creationId xmlns:a16="http://schemas.microsoft.com/office/drawing/2014/main" id="{305C670C-7BF7-B64B-A708-5D2E2501CCAF}"/>
                </a:ext>
              </a:extLst>
            </p:cNvPr>
            <p:cNvSpPr/>
            <p:nvPr/>
          </p:nvSpPr>
          <p:spPr>
            <a:xfrm>
              <a:off x="6172200" y="3111130"/>
              <a:ext cx="457200" cy="442051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entury Gothic"/>
                </a:rPr>
                <a:t>1</a:t>
              </a:r>
            </a:p>
          </p:txBody>
        </p:sp>
        <p:sp>
          <p:nvSpPr>
            <p:cNvPr id="25" name="Level1Title">
              <a:extLst>
                <a:ext uri="{FF2B5EF4-FFF2-40B4-BE49-F238E27FC236}">
                  <a16:creationId xmlns:a16="http://schemas.microsoft.com/office/drawing/2014/main" id="{3784037F-365B-A547-9EEA-467A560F4A57}"/>
                </a:ext>
              </a:extLst>
            </p:cNvPr>
            <p:cNvSpPr/>
            <p:nvPr/>
          </p:nvSpPr>
          <p:spPr>
            <a:xfrm>
              <a:off x="6781800" y="3084731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 dirty="0">
                  <a:solidFill>
                    <a:schemeClr val="bg1"/>
                  </a:solidFill>
                  <a:latin typeface="Calibri"/>
                </a:rPr>
                <a:t>Inspector Task Group</a:t>
              </a:r>
            </a:p>
          </p:txBody>
        </p:sp>
        <p:sp>
          <p:nvSpPr>
            <p:cNvPr id="26" name="Level1Body">
              <a:extLst>
                <a:ext uri="{FF2B5EF4-FFF2-40B4-BE49-F238E27FC236}">
                  <a16:creationId xmlns:a16="http://schemas.microsoft.com/office/drawing/2014/main" id="{F813C02F-C18A-6048-B35E-8EE72B486FF4}"/>
                </a:ext>
              </a:extLst>
            </p:cNvPr>
            <p:cNvSpPr/>
            <p:nvPr/>
          </p:nvSpPr>
          <p:spPr>
            <a:xfrm>
              <a:off x="6781800" y="3450036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 b="1" dirty="0">
                  <a:solidFill>
                    <a:schemeClr val="bg1"/>
                  </a:solidFill>
                  <a:latin typeface="Calibri"/>
                </a:rPr>
                <a:t>How to verify a state’s compliance.</a:t>
              </a:r>
            </a:p>
          </p:txBody>
        </p:sp>
        <p:sp>
          <p:nvSpPr>
            <p:cNvPr id="27" name="Level2Badge">
              <a:extLst>
                <a:ext uri="{FF2B5EF4-FFF2-40B4-BE49-F238E27FC236}">
                  <a16:creationId xmlns:a16="http://schemas.microsoft.com/office/drawing/2014/main" id="{EAB838F8-C2CC-3F47-ACC3-D0A7214E3226}"/>
                </a:ext>
              </a:extLst>
            </p:cNvPr>
            <p:cNvSpPr/>
            <p:nvPr/>
          </p:nvSpPr>
          <p:spPr>
            <a:xfrm>
              <a:off x="6172200" y="3859822"/>
              <a:ext cx="457200" cy="442051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Century Gothic"/>
                </a:rPr>
                <a:t>2</a:t>
              </a:r>
            </a:p>
          </p:txBody>
        </p:sp>
        <p:sp>
          <p:nvSpPr>
            <p:cNvPr id="28" name="Level2Title">
              <a:extLst>
                <a:ext uri="{FF2B5EF4-FFF2-40B4-BE49-F238E27FC236}">
                  <a16:creationId xmlns:a16="http://schemas.microsoft.com/office/drawing/2014/main" id="{7DD0ECAC-AEA3-934D-BCF1-F2378B939EF2}"/>
                </a:ext>
              </a:extLst>
            </p:cNvPr>
            <p:cNvSpPr/>
            <p:nvPr/>
          </p:nvSpPr>
          <p:spPr>
            <a:xfrm>
              <a:off x="6781800" y="3833423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 dirty="0">
                  <a:solidFill>
                    <a:schemeClr val="bg1"/>
                  </a:solidFill>
                  <a:latin typeface="Calibri"/>
                </a:rPr>
                <a:t>Host Task Group</a:t>
              </a:r>
            </a:p>
          </p:txBody>
        </p:sp>
        <p:sp>
          <p:nvSpPr>
            <p:cNvPr id="29" name="Level2Body">
              <a:extLst>
                <a:ext uri="{FF2B5EF4-FFF2-40B4-BE49-F238E27FC236}">
                  <a16:creationId xmlns:a16="http://schemas.microsoft.com/office/drawing/2014/main" id="{A846220B-D61A-2742-963F-4C6E57F92125}"/>
                </a:ext>
              </a:extLst>
            </p:cNvPr>
            <p:cNvSpPr/>
            <p:nvPr/>
          </p:nvSpPr>
          <p:spPr>
            <a:xfrm>
              <a:off x="6781800" y="4198728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 b="1" dirty="0">
                  <a:solidFill>
                    <a:schemeClr val="bg1"/>
                  </a:solidFill>
                  <a:latin typeface="Calibri"/>
                </a:rPr>
                <a:t>How to demonstrate compliance while ensuring safety and security.</a:t>
              </a:r>
            </a:p>
          </p:txBody>
        </p:sp>
        <p:sp>
          <p:nvSpPr>
            <p:cNvPr id="41" name="Level3Badge">
              <a:extLst>
                <a:ext uri="{FF2B5EF4-FFF2-40B4-BE49-F238E27FC236}">
                  <a16:creationId xmlns:a16="http://schemas.microsoft.com/office/drawing/2014/main" id="{F963CC12-4D86-7847-AF8C-A2CBB87E542A}"/>
                </a:ext>
              </a:extLst>
            </p:cNvPr>
            <p:cNvSpPr/>
            <p:nvPr/>
          </p:nvSpPr>
          <p:spPr>
            <a:xfrm>
              <a:off x="6172200" y="4599642"/>
              <a:ext cx="457200" cy="442051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Century Gothic"/>
                </a:rPr>
                <a:t>3</a:t>
              </a:r>
            </a:p>
          </p:txBody>
        </p:sp>
        <p:sp>
          <p:nvSpPr>
            <p:cNvPr id="42" name="Level3Title">
              <a:extLst>
                <a:ext uri="{FF2B5EF4-FFF2-40B4-BE49-F238E27FC236}">
                  <a16:creationId xmlns:a16="http://schemas.microsoft.com/office/drawing/2014/main" id="{045A19D3-583D-7A4D-802F-FA2B8FA1B028}"/>
                </a:ext>
              </a:extLst>
            </p:cNvPr>
            <p:cNvSpPr/>
            <p:nvPr/>
          </p:nvSpPr>
          <p:spPr>
            <a:xfrm>
              <a:off x="6781800" y="4582121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 dirty="0">
                  <a:solidFill>
                    <a:schemeClr val="bg1"/>
                  </a:solidFill>
                  <a:latin typeface="Calibri"/>
                </a:rPr>
                <a:t>Technology Track</a:t>
              </a:r>
            </a:p>
          </p:txBody>
        </p:sp>
        <p:sp>
          <p:nvSpPr>
            <p:cNvPr id="43" name="Level3Body">
              <a:extLst>
                <a:ext uri="{FF2B5EF4-FFF2-40B4-BE49-F238E27FC236}">
                  <a16:creationId xmlns:a16="http://schemas.microsoft.com/office/drawing/2014/main" id="{CAD942BD-40E7-C34B-AA67-94D2C6E5C4D1}"/>
                </a:ext>
              </a:extLst>
            </p:cNvPr>
            <p:cNvSpPr/>
            <p:nvPr/>
          </p:nvSpPr>
          <p:spPr>
            <a:xfrm>
              <a:off x="6781800" y="4947426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 b="1" dirty="0">
                  <a:solidFill>
                    <a:schemeClr val="bg1"/>
                  </a:solidFill>
                  <a:latin typeface="Calibri"/>
                </a:rPr>
                <a:t>What technologies available/needed to effectively verify?</a:t>
              </a:r>
            </a:p>
          </p:txBody>
        </p:sp>
      </p:grpSp>
      <p:sp>
        <p:nvSpPr>
          <p:cNvPr id="44" name="DivideTitle">
            <a:extLst>
              <a:ext uri="{FF2B5EF4-FFF2-40B4-BE49-F238E27FC236}">
                <a16:creationId xmlns:a16="http://schemas.microsoft.com/office/drawing/2014/main" id="{594674D7-F2F3-E545-8435-F1938F7D79D3}"/>
              </a:ext>
            </a:extLst>
          </p:cNvPr>
          <p:cNvSpPr/>
          <p:nvPr/>
        </p:nvSpPr>
        <p:spPr>
          <a:xfrm>
            <a:off x="6172200" y="1608341"/>
            <a:ext cx="5181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Century Gothic"/>
              </a:rPr>
              <a:t>Variations on a Theme</a:t>
            </a:r>
            <a:endParaRPr lang="en-US" sz="1800" b="1" dirty="0">
              <a:solidFill>
                <a:srgbClr val="404040"/>
              </a:solidFill>
              <a:latin typeface="Century Gothic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21F56E8-1554-DE47-951F-57E380F4A7FA}"/>
              </a:ext>
            </a:extLst>
          </p:cNvPr>
          <p:cNvGrpSpPr/>
          <p:nvPr/>
        </p:nvGrpSpPr>
        <p:grpSpPr>
          <a:xfrm>
            <a:off x="6465164" y="3416851"/>
            <a:ext cx="5183077" cy="2954663"/>
            <a:chOff x="6172200" y="3006632"/>
            <a:chExt cx="5183077" cy="2954663"/>
          </a:xfrm>
        </p:grpSpPr>
        <p:sp>
          <p:nvSpPr>
            <p:cNvPr id="46" name="Level1Badge">
              <a:extLst>
                <a:ext uri="{FF2B5EF4-FFF2-40B4-BE49-F238E27FC236}">
                  <a16:creationId xmlns:a16="http://schemas.microsoft.com/office/drawing/2014/main" id="{FF864497-7174-5947-AC7D-FBABEF28106F}"/>
                </a:ext>
              </a:extLst>
            </p:cNvPr>
            <p:cNvSpPr/>
            <p:nvPr/>
          </p:nvSpPr>
          <p:spPr>
            <a:xfrm>
              <a:off x="6172200" y="3033031"/>
              <a:ext cx="457200" cy="442051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Century Gothic"/>
                </a:rPr>
                <a:t>1</a:t>
              </a:r>
            </a:p>
          </p:txBody>
        </p:sp>
        <p:sp>
          <p:nvSpPr>
            <p:cNvPr id="47" name="Level1Title">
              <a:extLst>
                <a:ext uri="{FF2B5EF4-FFF2-40B4-BE49-F238E27FC236}">
                  <a16:creationId xmlns:a16="http://schemas.microsoft.com/office/drawing/2014/main" id="{3AFF747B-DE15-964B-9659-632BCE742432}"/>
                </a:ext>
              </a:extLst>
            </p:cNvPr>
            <p:cNvSpPr/>
            <p:nvPr/>
          </p:nvSpPr>
          <p:spPr>
            <a:xfrm>
              <a:off x="6781800" y="3006632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 dirty="0">
                  <a:solidFill>
                    <a:srgbClr val="404040"/>
                  </a:solidFill>
                  <a:latin typeface="Calibri"/>
                </a:rPr>
                <a:t>Limitations Working Group</a:t>
              </a:r>
            </a:p>
          </p:txBody>
        </p:sp>
        <p:sp>
          <p:nvSpPr>
            <p:cNvPr id="48" name="Level1Body">
              <a:extLst>
                <a:ext uri="{FF2B5EF4-FFF2-40B4-BE49-F238E27FC236}">
                  <a16:creationId xmlns:a16="http://schemas.microsoft.com/office/drawing/2014/main" id="{D8FACFCE-2293-8848-89C8-5A5FB34CCFAE}"/>
                </a:ext>
              </a:extLst>
            </p:cNvPr>
            <p:cNvSpPr/>
            <p:nvPr/>
          </p:nvSpPr>
          <p:spPr>
            <a:xfrm>
              <a:off x="6781800" y="3371937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 dirty="0">
                  <a:solidFill>
                    <a:srgbClr val="050505"/>
                  </a:solidFill>
                  <a:latin typeface="Calibri"/>
                </a:rPr>
                <a:t>Recurring inspection activities with steady-states nuclear weapons enterprise.</a:t>
              </a:r>
            </a:p>
          </p:txBody>
        </p:sp>
        <p:sp>
          <p:nvSpPr>
            <p:cNvPr id="49" name="Level2Badge">
              <a:extLst>
                <a:ext uri="{FF2B5EF4-FFF2-40B4-BE49-F238E27FC236}">
                  <a16:creationId xmlns:a16="http://schemas.microsoft.com/office/drawing/2014/main" id="{A7697817-5E54-0445-BBCB-02B9279E8345}"/>
                </a:ext>
              </a:extLst>
            </p:cNvPr>
            <p:cNvSpPr/>
            <p:nvPr/>
          </p:nvSpPr>
          <p:spPr>
            <a:xfrm>
              <a:off x="6172200" y="3781723"/>
              <a:ext cx="457200" cy="442051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Century Gothic"/>
                </a:rPr>
                <a:t>2</a:t>
              </a:r>
            </a:p>
          </p:txBody>
        </p:sp>
        <p:sp>
          <p:nvSpPr>
            <p:cNvPr id="50" name="Level2Title">
              <a:extLst>
                <a:ext uri="{FF2B5EF4-FFF2-40B4-BE49-F238E27FC236}">
                  <a16:creationId xmlns:a16="http://schemas.microsoft.com/office/drawing/2014/main" id="{C4B70C3B-FAC5-9247-A918-D217DACAD415}"/>
                </a:ext>
              </a:extLst>
            </p:cNvPr>
            <p:cNvSpPr/>
            <p:nvPr/>
          </p:nvSpPr>
          <p:spPr>
            <a:xfrm>
              <a:off x="6781800" y="3755324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 dirty="0">
                  <a:solidFill>
                    <a:srgbClr val="404040"/>
                  </a:solidFill>
                  <a:latin typeface="Calibri"/>
                </a:rPr>
                <a:t>Reductions Working Group</a:t>
              </a:r>
            </a:p>
          </p:txBody>
        </p:sp>
        <p:sp>
          <p:nvSpPr>
            <p:cNvPr id="51" name="Level2Body">
              <a:extLst>
                <a:ext uri="{FF2B5EF4-FFF2-40B4-BE49-F238E27FC236}">
                  <a16:creationId xmlns:a16="http://schemas.microsoft.com/office/drawing/2014/main" id="{F9085579-791C-8C40-9887-3E174C288C89}"/>
                </a:ext>
              </a:extLst>
            </p:cNvPr>
            <p:cNvSpPr/>
            <p:nvPr/>
          </p:nvSpPr>
          <p:spPr>
            <a:xfrm>
              <a:off x="6781800" y="4120629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 dirty="0">
                  <a:solidFill>
                    <a:srgbClr val="050505"/>
                  </a:solidFill>
                  <a:latin typeface="Calibri"/>
                </a:rPr>
                <a:t>Recurring inspection activities moving towards zero nuclear weapons</a:t>
              </a:r>
            </a:p>
          </p:txBody>
        </p:sp>
        <p:sp>
          <p:nvSpPr>
            <p:cNvPr id="52" name="Level3Badge">
              <a:extLst>
                <a:ext uri="{FF2B5EF4-FFF2-40B4-BE49-F238E27FC236}">
                  <a16:creationId xmlns:a16="http://schemas.microsoft.com/office/drawing/2014/main" id="{06783FF5-C3AA-7444-A194-09A24925F910}"/>
                </a:ext>
              </a:extLst>
            </p:cNvPr>
            <p:cNvSpPr/>
            <p:nvPr/>
          </p:nvSpPr>
          <p:spPr>
            <a:xfrm>
              <a:off x="6172200" y="4521543"/>
              <a:ext cx="457200" cy="442051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Century Gothic"/>
                </a:rPr>
                <a:t>3</a:t>
              </a:r>
            </a:p>
          </p:txBody>
        </p:sp>
        <p:sp>
          <p:nvSpPr>
            <p:cNvPr id="53" name="Level3Title">
              <a:extLst>
                <a:ext uri="{FF2B5EF4-FFF2-40B4-BE49-F238E27FC236}">
                  <a16:creationId xmlns:a16="http://schemas.microsoft.com/office/drawing/2014/main" id="{CAB9A9EC-D5FA-1041-87B7-8E5C8028DFBF}"/>
                </a:ext>
              </a:extLst>
            </p:cNvPr>
            <p:cNvSpPr/>
            <p:nvPr/>
          </p:nvSpPr>
          <p:spPr>
            <a:xfrm>
              <a:off x="6781800" y="4504022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 dirty="0">
                  <a:solidFill>
                    <a:srgbClr val="404040"/>
                  </a:solidFill>
                  <a:latin typeface="Calibri"/>
                </a:rPr>
                <a:t>Cross-Cutting Concepts Working Group</a:t>
              </a:r>
            </a:p>
          </p:txBody>
        </p:sp>
        <p:sp>
          <p:nvSpPr>
            <p:cNvPr id="54" name="Level3Body">
              <a:extLst>
                <a:ext uri="{FF2B5EF4-FFF2-40B4-BE49-F238E27FC236}">
                  <a16:creationId xmlns:a16="http://schemas.microsoft.com/office/drawing/2014/main" id="{EE050857-5498-3F45-B18C-3BCBF402E1BA}"/>
                </a:ext>
              </a:extLst>
            </p:cNvPr>
            <p:cNvSpPr/>
            <p:nvPr/>
          </p:nvSpPr>
          <p:spPr>
            <a:xfrm>
              <a:off x="6781800" y="4869327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 dirty="0">
                  <a:solidFill>
                    <a:srgbClr val="050505"/>
                  </a:solidFill>
                  <a:latin typeface="Calibri"/>
                </a:rPr>
                <a:t>How to leverage common verification mechanisms across scenarios?</a:t>
              </a:r>
            </a:p>
          </p:txBody>
        </p:sp>
        <p:sp>
          <p:nvSpPr>
            <p:cNvPr id="55" name="Level3Badge">
              <a:extLst>
                <a:ext uri="{FF2B5EF4-FFF2-40B4-BE49-F238E27FC236}">
                  <a16:creationId xmlns:a16="http://schemas.microsoft.com/office/drawing/2014/main" id="{0A6FB4FF-24BB-5746-9FCF-20D93B6FE47F}"/>
                </a:ext>
              </a:extLst>
            </p:cNvPr>
            <p:cNvSpPr/>
            <p:nvPr/>
          </p:nvSpPr>
          <p:spPr>
            <a:xfrm>
              <a:off x="6173677" y="5259870"/>
              <a:ext cx="457200" cy="442051"/>
            </a:xfrm>
            <a:prstGeom prst="ellipse">
              <a:avLst/>
            </a:prstGeom>
            <a:solidFill>
              <a:srgbClr val="E17A5F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Century Gothic"/>
                </a:rPr>
                <a:t>4</a:t>
              </a:r>
            </a:p>
          </p:txBody>
        </p:sp>
        <p:sp>
          <p:nvSpPr>
            <p:cNvPr id="56" name="Level3Title">
              <a:extLst>
                <a:ext uri="{FF2B5EF4-FFF2-40B4-BE49-F238E27FC236}">
                  <a16:creationId xmlns:a16="http://schemas.microsoft.com/office/drawing/2014/main" id="{513D7A17-75BF-7349-BDDD-BEBC85EDEC83}"/>
                </a:ext>
              </a:extLst>
            </p:cNvPr>
            <p:cNvSpPr/>
            <p:nvPr/>
          </p:nvSpPr>
          <p:spPr>
            <a:xfrm>
              <a:off x="6783277" y="5242349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400" b="1" dirty="0">
                  <a:solidFill>
                    <a:srgbClr val="404040"/>
                  </a:solidFill>
                  <a:latin typeface="Calibri"/>
                </a:rPr>
                <a:t>Technology Track</a:t>
              </a:r>
            </a:p>
          </p:txBody>
        </p:sp>
        <p:sp>
          <p:nvSpPr>
            <p:cNvPr id="57" name="Level3Body">
              <a:extLst>
                <a:ext uri="{FF2B5EF4-FFF2-40B4-BE49-F238E27FC236}">
                  <a16:creationId xmlns:a16="http://schemas.microsoft.com/office/drawing/2014/main" id="{898B68BA-CE15-1640-B283-97B185992BCE}"/>
                </a:ext>
              </a:extLst>
            </p:cNvPr>
            <p:cNvSpPr/>
            <p:nvPr/>
          </p:nvSpPr>
          <p:spPr>
            <a:xfrm>
              <a:off x="6783277" y="5607654"/>
              <a:ext cx="4572000" cy="3536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r>
                <a:rPr lang="en-US" sz="1200" dirty="0">
                  <a:solidFill>
                    <a:srgbClr val="050505"/>
                  </a:solidFill>
                  <a:latin typeface="Calibri"/>
                </a:rPr>
                <a:t>What technologies available/needed to effectively verify?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80631D5-3F07-8F4E-90C8-EE846286E29B}"/>
              </a:ext>
            </a:extLst>
          </p:cNvPr>
          <p:cNvSpPr txBox="1"/>
          <p:nvPr/>
        </p:nvSpPr>
        <p:spPr>
          <a:xfrm>
            <a:off x="6397117" y="2192797"/>
            <a:ext cx="48790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Understand how specific disarmament contexts shape </a:t>
            </a:r>
            <a:r>
              <a:rPr lang="en-US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distinct verification challenges</a:t>
            </a:r>
            <a:r>
              <a:rPr lang="en-US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. </a:t>
            </a:r>
            <a:endParaRPr lang="en-US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94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BA7B-8EF6-F34F-5078-F2C27A14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Lasting Impact of the IPNDV</a:t>
            </a:r>
          </a:p>
        </p:txBody>
      </p:sp>
      <p:sp>
        <p:nvSpPr>
          <p:cNvPr id="20" name="Stat1Bg"/>
          <p:cNvSpPr/>
          <p:nvPr/>
        </p:nvSpPr>
        <p:spPr>
          <a:xfrm>
            <a:off x="838200" y="2436541"/>
            <a:ext cx="3352800" cy="2438400"/>
          </a:xfrm>
          <a:prstGeom prst="roundRect">
            <a:avLst>
              <a:gd name="adj" fmla="val 5000"/>
            </a:avLst>
          </a:prstGeom>
          <a:solidFill>
            <a:srgbClr val="1B9AA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Stat1Badge"/>
          <p:cNvSpPr/>
          <p:nvPr/>
        </p:nvSpPr>
        <p:spPr>
          <a:xfrm>
            <a:off x="1066800" y="2665141"/>
            <a:ext cx="548640" cy="548640"/>
          </a:xfrm>
          <a:prstGeom prst="ellipse">
            <a:avLst/>
          </a:prstGeom>
          <a:solidFill>
            <a:srgbClr val="E17A5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Stat1Num"/>
          <p:cNvSpPr/>
          <p:nvPr/>
        </p:nvSpPr>
        <p:spPr>
          <a:xfrm>
            <a:off x="1066800" y="3350941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entury Gothic"/>
              </a:rPr>
              <a:t>10+ years of development</a:t>
            </a:r>
          </a:p>
        </p:txBody>
      </p:sp>
      <p:sp>
        <p:nvSpPr>
          <p:cNvPr id="24" name="Stat1Body"/>
          <p:cNvSpPr/>
          <p:nvPr/>
        </p:nvSpPr>
        <p:spPr>
          <a:xfrm>
            <a:off x="1066800" y="3869735"/>
            <a:ext cx="28956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400" dirty="0">
                <a:solidFill>
                  <a:srgbClr val="FFFFFF"/>
                </a:solidFill>
                <a:latin typeface="Calibri"/>
              </a:rPr>
              <a:t>A verification toolkit and conceptual frameworks now substantially more mature than a decade ago.</a:t>
            </a:r>
          </a:p>
        </p:txBody>
      </p:sp>
      <p:sp>
        <p:nvSpPr>
          <p:cNvPr id="30" name="Stat2Bg"/>
          <p:cNvSpPr/>
          <p:nvPr/>
        </p:nvSpPr>
        <p:spPr>
          <a:xfrm>
            <a:off x="4419600" y="2436541"/>
            <a:ext cx="3352800" cy="2438400"/>
          </a:xfrm>
          <a:prstGeom prst="roundRect">
            <a:avLst>
              <a:gd name="adj" fmla="val 5000"/>
            </a:avLst>
          </a:prstGeom>
          <a:solidFill>
            <a:srgbClr val="1B9AA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Stat2Badge"/>
          <p:cNvSpPr/>
          <p:nvPr/>
        </p:nvSpPr>
        <p:spPr>
          <a:xfrm>
            <a:off x="4648200" y="2665141"/>
            <a:ext cx="548640" cy="548640"/>
          </a:xfrm>
          <a:prstGeom prst="ellipse">
            <a:avLst/>
          </a:prstGeom>
          <a:solidFill>
            <a:srgbClr val="E17A5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Stat2Num"/>
          <p:cNvSpPr/>
          <p:nvPr/>
        </p:nvSpPr>
        <p:spPr>
          <a:xfrm>
            <a:off x="4648200" y="3350941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entury Gothic"/>
              </a:rPr>
              <a:t>30+ countries engaged</a:t>
            </a:r>
          </a:p>
        </p:txBody>
      </p:sp>
      <p:sp>
        <p:nvSpPr>
          <p:cNvPr id="34" name="Stat2Body"/>
          <p:cNvSpPr/>
          <p:nvPr/>
        </p:nvSpPr>
        <p:spPr>
          <a:xfrm>
            <a:off x="4648200" y="3887297"/>
            <a:ext cx="28956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400" dirty="0">
                <a:solidFill>
                  <a:srgbClr val="FFFFFF"/>
                </a:solidFill>
                <a:latin typeface="Calibri"/>
              </a:rPr>
              <a:t>An expert community spanning both nuclear weapon and non-nuclear weapon states that did not exist before IPNDV.</a:t>
            </a:r>
          </a:p>
        </p:txBody>
      </p:sp>
      <p:sp>
        <p:nvSpPr>
          <p:cNvPr id="40" name="Stat3Bg"/>
          <p:cNvSpPr/>
          <p:nvPr/>
        </p:nvSpPr>
        <p:spPr>
          <a:xfrm>
            <a:off x="8001000" y="2436541"/>
            <a:ext cx="3352800" cy="2438400"/>
          </a:xfrm>
          <a:prstGeom prst="roundRect">
            <a:avLst>
              <a:gd name="adj" fmla="val 5000"/>
            </a:avLst>
          </a:prstGeom>
          <a:solidFill>
            <a:srgbClr val="1B9AA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1" name="Stat3Badge"/>
          <p:cNvSpPr/>
          <p:nvPr/>
        </p:nvSpPr>
        <p:spPr>
          <a:xfrm>
            <a:off x="8229600" y="2665141"/>
            <a:ext cx="548640" cy="548640"/>
          </a:xfrm>
          <a:prstGeom prst="ellipse">
            <a:avLst/>
          </a:prstGeom>
          <a:solidFill>
            <a:srgbClr val="E17A5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2" name="Stat3Num"/>
          <p:cNvSpPr/>
          <p:nvPr/>
        </p:nvSpPr>
        <p:spPr>
          <a:xfrm>
            <a:off x="8149701" y="3350941"/>
            <a:ext cx="310718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entury Gothic"/>
              </a:rPr>
              <a:t>Bridgeable, not insurmountable</a:t>
            </a:r>
          </a:p>
        </p:txBody>
      </p:sp>
      <p:sp>
        <p:nvSpPr>
          <p:cNvPr id="44" name="Stat3Body"/>
          <p:cNvSpPr/>
          <p:nvPr/>
        </p:nvSpPr>
        <p:spPr>
          <a:xfrm>
            <a:off x="8229600" y="3887297"/>
            <a:ext cx="28956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400">
                <a:solidFill>
                  <a:srgbClr val="FFFFFF"/>
                </a:solidFill>
                <a:latin typeface="Calibri"/>
              </a:rPr>
              <a:t>Phase III’s decade of experience reinforces that multilateral disarmament verification is achievable.</a:t>
            </a:r>
          </a:p>
        </p:txBody>
      </p:sp>
    </p:spTree>
    <p:extLst>
      <p:ext uri="{BB962C8B-B14F-4D97-AF65-F5344CB8AC3E}">
        <p14:creationId xmlns:p14="http://schemas.microsoft.com/office/powerpoint/2010/main" val="3919512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BA7B-8EF6-F34F-5078-F2C27A14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An Agenda for the Future: Four Priority Areas</a:t>
            </a:r>
          </a:p>
        </p:txBody>
      </p:sp>
      <p:sp>
        <p:nvSpPr>
          <p:cNvPr id="20" name="P1Bg"/>
          <p:cNvSpPr/>
          <p:nvPr/>
        </p:nvSpPr>
        <p:spPr>
          <a:xfrm>
            <a:off x="838200" y="1836237"/>
            <a:ext cx="5143500" cy="2019300"/>
          </a:xfrm>
          <a:prstGeom prst="roundRect">
            <a:avLst>
              <a:gd name="adj" fmla="val 5000"/>
            </a:avLst>
          </a:prstGeom>
          <a:solidFill>
            <a:srgbClr val="F4F4F4"/>
          </a:solidFill>
          <a:ln>
            <a:noFill/>
          </a:ln>
          <a:effectLst>
            <a:outerShdw blurRad="90000" dist="25000" dir="5400000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P1Badge"/>
          <p:cNvSpPr/>
          <p:nvPr/>
        </p:nvSpPr>
        <p:spPr>
          <a:xfrm>
            <a:off x="1066800" y="2209800"/>
            <a:ext cx="502920" cy="502920"/>
          </a:xfrm>
          <a:prstGeom prst="ellipse">
            <a:avLst/>
          </a:prstGeom>
          <a:solidFill>
            <a:srgbClr val="1B9AAA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sp>
        <p:nvSpPr>
          <p:cNvPr id="22" name="P1Title"/>
          <p:cNvSpPr/>
          <p:nvPr/>
        </p:nvSpPr>
        <p:spPr>
          <a:xfrm>
            <a:off x="1714500" y="2255520"/>
            <a:ext cx="40386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r>
              <a:rPr lang="en-US" sz="1600" b="1" dirty="0">
                <a:solidFill>
                  <a:srgbClr val="404040"/>
                </a:solidFill>
                <a:latin typeface="Century Gothic"/>
              </a:rPr>
              <a:t>Concept Development and Refinement</a:t>
            </a:r>
          </a:p>
        </p:txBody>
      </p:sp>
      <p:sp>
        <p:nvSpPr>
          <p:cNvPr id="23" name="P1Body"/>
          <p:cNvSpPr/>
          <p:nvPr/>
        </p:nvSpPr>
        <p:spPr>
          <a:xfrm>
            <a:off x="1066800" y="2895600"/>
            <a:ext cx="46863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Develop “plant-within-a-plant” inspection zones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Segregated warhead storage for chain of custody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Closeout and challenge inspections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Data security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Post-elimination verification</a:t>
            </a:r>
          </a:p>
        </p:txBody>
      </p:sp>
      <p:sp>
        <p:nvSpPr>
          <p:cNvPr id="31" name="P2Badge"/>
          <p:cNvSpPr/>
          <p:nvPr/>
        </p:nvSpPr>
        <p:spPr>
          <a:xfrm>
            <a:off x="6438900" y="2209800"/>
            <a:ext cx="502920" cy="502920"/>
          </a:xfrm>
          <a:prstGeom prst="ellipse">
            <a:avLst/>
          </a:prstGeom>
          <a:solidFill>
            <a:srgbClr val="1B9AAA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32" name="P2Title"/>
          <p:cNvSpPr/>
          <p:nvPr/>
        </p:nvSpPr>
        <p:spPr>
          <a:xfrm>
            <a:off x="7086600" y="2255520"/>
            <a:ext cx="40386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r>
              <a:rPr lang="en-US" sz="1600" b="1" dirty="0">
                <a:solidFill>
                  <a:srgbClr val="404040"/>
                </a:solidFill>
                <a:latin typeface="Century Gothic"/>
              </a:rPr>
              <a:t>Technology Assessment and Testing</a:t>
            </a:r>
          </a:p>
        </p:txBody>
      </p:sp>
      <p:sp>
        <p:nvSpPr>
          <p:cNvPr id="33" name="P2Body"/>
          <p:cNvSpPr/>
          <p:nvPr/>
        </p:nvSpPr>
        <p:spPr>
          <a:xfrm>
            <a:off x="6438900" y="2895600"/>
            <a:ext cx="46863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Advance HEU detection — the Technology Track’s hardest outstanding problem —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Information barriers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Tamper-indicating seals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Guardrails for AI-assisted monitoring</a:t>
            </a:r>
          </a:p>
        </p:txBody>
      </p:sp>
      <p:sp>
        <p:nvSpPr>
          <p:cNvPr id="40" name="P3Bg"/>
          <p:cNvSpPr/>
          <p:nvPr/>
        </p:nvSpPr>
        <p:spPr>
          <a:xfrm>
            <a:off x="838200" y="4084137"/>
            <a:ext cx="5143500" cy="2019300"/>
          </a:xfrm>
          <a:prstGeom prst="roundRect">
            <a:avLst>
              <a:gd name="adj" fmla="val 5000"/>
            </a:avLst>
          </a:prstGeom>
          <a:solidFill>
            <a:srgbClr val="F4F4F4"/>
          </a:solidFill>
          <a:ln>
            <a:noFill/>
          </a:ln>
          <a:effectLst>
            <a:outerShdw blurRad="90000" dist="25000" dir="5400000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P3Badge"/>
          <p:cNvSpPr/>
          <p:nvPr/>
        </p:nvSpPr>
        <p:spPr>
          <a:xfrm>
            <a:off x="1066800" y="4457700"/>
            <a:ext cx="502920" cy="502920"/>
          </a:xfrm>
          <a:prstGeom prst="ellipse">
            <a:avLst/>
          </a:prstGeom>
          <a:solidFill>
            <a:srgbClr val="1B9AAA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entury Gothic"/>
              </a:rPr>
              <a:t>3</a:t>
            </a:r>
          </a:p>
        </p:txBody>
      </p:sp>
      <p:sp>
        <p:nvSpPr>
          <p:cNvPr id="42" name="P3Title"/>
          <p:cNvSpPr/>
          <p:nvPr/>
        </p:nvSpPr>
        <p:spPr>
          <a:xfrm>
            <a:off x="1714500" y="4503420"/>
            <a:ext cx="40386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r>
              <a:rPr lang="en-US" sz="1600" b="1">
                <a:solidFill>
                  <a:srgbClr val="404040"/>
                </a:solidFill>
                <a:latin typeface="Century Gothic"/>
              </a:rPr>
              <a:t>Realistic Validation Exercises</a:t>
            </a:r>
          </a:p>
        </p:txBody>
      </p:sp>
      <p:sp>
        <p:nvSpPr>
          <p:cNvPr id="43" name="P3Body"/>
          <p:cNvSpPr/>
          <p:nvPr/>
        </p:nvSpPr>
        <p:spPr>
          <a:xfrm>
            <a:off x="1066800" y="5143500"/>
            <a:ext cx="46863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200" dirty="0">
                <a:solidFill>
                  <a:srgbClr val="050505"/>
                </a:solidFill>
                <a:latin typeface="Calibri"/>
              </a:rPr>
              <a:t>In-person and focused tabletop, operationally realistic exercises: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Challenge inspections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Multi-site reductions-to-zero planning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Quad Chart framework under disruptive scenarios</a:t>
            </a:r>
          </a:p>
        </p:txBody>
      </p:sp>
      <p:sp>
        <p:nvSpPr>
          <p:cNvPr id="50" name="P4Bg"/>
          <p:cNvSpPr/>
          <p:nvPr/>
        </p:nvSpPr>
        <p:spPr>
          <a:xfrm>
            <a:off x="6210300" y="4084137"/>
            <a:ext cx="5143500" cy="2019300"/>
          </a:xfrm>
          <a:prstGeom prst="roundRect">
            <a:avLst>
              <a:gd name="adj" fmla="val 5000"/>
            </a:avLst>
          </a:prstGeom>
          <a:solidFill>
            <a:srgbClr val="F4F4F4"/>
          </a:solidFill>
          <a:ln>
            <a:noFill/>
          </a:ln>
          <a:effectLst>
            <a:outerShdw blurRad="90000" dist="25000" dir="5400000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P4Badge"/>
          <p:cNvSpPr/>
          <p:nvPr/>
        </p:nvSpPr>
        <p:spPr>
          <a:xfrm>
            <a:off x="6438900" y="4457700"/>
            <a:ext cx="502920" cy="502920"/>
          </a:xfrm>
          <a:prstGeom prst="ellipse">
            <a:avLst/>
          </a:prstGeom>
          <a:solidFill>
            <a:srgbClr val="1B9AAA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Century Gothic"/>
              </a:rPr>
              <a:t>4</a:t>
            </a:r>
          </a:p>
        </p:txBody>
      </p:sp>
      <p:sp>
        <p:nvSpPr>
          <p:cNvPr id="52" name="P4Title"/>
          <p:cNvSpPr/>
          <p:nvPr/>
        </p:nvSpPr>
        <p:spPr>
          <a:xfrm>
            <a:off x="7086600" y="4503420"/>
            <a:ext cx="403860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r>
              <a:rPr lang="en-US" sz="1600" b="1" dirty="0">
                <a:solidFill>
                  <a:srgbClr val="404040"/>
                </a:solidFill>
                <a:latin typeface="Century Gothic"/>
              </a:rPr>
              <a:t>Building/Sustaining Global Capacity</a:t>
            </a:r>
          </a:p>
        </p:txBody>
      </p:sp>
      <p:sp>
        <p:nvSpPr>
          <p:cNvPr id="53" name="P4Body"/>
          <p:cNvSpPr/>
          <p:nvPr/>
        </p:nvSpPr>
        <p:spPr>
          <a:xfrm>
            <a:off x="6438900" y="5143500"/>
            <a:ext cx="46863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Preserve the expert community IPNDV built through continued exercises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Build ties to the proposed GSTE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50505"/>
                </a:solidFill>
                <a:latin typeface="Calibri"/>
              </a:rPr>
              <a:t>Annual stakeholder meeting spanning government, NGOs, and academia.</a:t>
            </a:r>
          </a:p>
        </p:txBody>
      </p:sp>
    </p:spTree>
    <p:extLst>
      <p:ext uri="{BB962C8B-B14F-4D97-AF65-F5344CB8AC3E}">
        <p14:creationId xmlns:p14="http://schemas.microsoft.com/office/powerpoint/2010/main" val="3919512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BA7B-8EF6-F34F-5078-F2C27A14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The Need for Future Readiness</a:t>
            </a:r>
          </a:p>
        </p:txBody>
      </p:sp>
      <p:sp>
        <p:nvSpPr>
          <p:cNvPr id="10" name="IntroPara"/>
          <p:cNvSpPr/>
          <p:nvPr/>
        </p:nvSpPr>
        <p:spPr>
          <a:xfrm>
            <a:off x="838200" y="1690688"/>
            <a:ext cx="105156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dirty="0">
                <a:solidFill>
                  <a:srgbClr val="050505"/>
                </a:solidFill>
                <a:latin typeface="Calibri"/>
              </a:rPr>
              <a:t>The lapse of New START is exactly the kind of interlude history says we should use </a:t>
            </a:r>
            <a:r>
              <a:rPr lang="en-US" b="1" i="1" dirty="0">
                <a:solidFill>
                  <a:srgbClr val="E17A5F"/>
                </a:solidFill>
                <a:latin typeface="Calibri"/>
              </a:rPr>
              <a:t>productively</a:t>
            </a:r>
            <a:r>
              <a:rPr lang="en-US" dirty="0">
                <a:solidFill>
                  <a:srgbClr val="050505"/>
                </a:solidFill>
                <a:latin typeface="Calibri"/>
              </a:rPr>
              <a:t> — not to wait for the next diplomatic opening, but to have the technical and conceptual groundwork already in place when it arrives.</a:t>
            </a:r>
          </a:p>
        </p:txBody>
      </p:sp>
      <p:sp>
        <p:nvSpPr>
          <p:cNvPr id="20" name="Stat1Bg"/>
          <p:cNvSpPr/>
          <p:nvPr/>
        </p:nvSpPr>
        <p:spPr>
          <a:xfrm>
            <a:off x="838200" y="2818277"/>
            <a:ext cx="4754732" cy="3457987"/>
          </a:xfrm>
          <a:prstGeom prst="roundRect">
            <a:avLst>
              <a:gd name="adj" fmla="val 5000"/>
            </a:avLst>
          </a:prstGeom>
          <a:solidFill>
            <a:srgbClr val="1B9AAA"/>
          </a:solidFill>
          <a:ln>
            <a:noFill/>
          </a:ln>
        </p:spPr>
        <p:txBody>
          <a:bodyPr/>
          <a:lstStyle/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Pre-developed, well-researched verification concepts don't eliminate uncertainty, but they give negotiators a crucial head start. 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They create shared understanding of what is actually feasible to monitor and implement. 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Verification work is among the most important elements of the arms control enterprise.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It's "blue collar diplomacy” that builds trust and cultivates habits of cooperation among experts, diplomats, and military establishments that outlast any single agreement.</a:t>
            </a:r>
          </a:p>
        </p:txBody>
      </p:sp>
      <p:sp>
        <p:nvSpPr>
          <p:cNvPr id="40" name="Stat3Bg"/>
          <p:cNvSpPr/>
          <p:nvPr/>
        </p:nvSpPr>
        <p:spPr>
          <a:xfrm>
            <a:off x="6747029" y="2818277"/>
            <a:ext cx="4606771" cy="3457987"/>
          </a:xfrm>
          <a:prstGeom prst="roundRect">
            <a:avLst>
              <a:gd name="adj" fmla="val 5000"/>
            </a:avLst>
          </a:prstGeom>
          <a:solidFill>
            <a:srgbClr val="1B9AAA"/>
          </a:solidFill>
          <a:ln>
            <a:noFill/>
          </a:ln>
        </p:spPr>
        <p:txBody>
          <a:bodyPr/>
          <a:lstStyle/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Helps address the challenge of active research and development programs. 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Future verification frameworks must account for new weapons technologies and modifications to existing systems as they emerge.</a:t>
            </a:r>
          </a:p>
          <a:p>
            <a:pPr marL="285750" marR="0" indent="-28575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Cannot focus only on the systems that exist when negotiations begin; account for those already in the development pipeline and those still existing only in the minds of technical experts.</a:t>
            </a:r>
          </a:p>
        </p:txBody>
      </p:sp>
    </p:spTree>
    <p:extLst>
      <p:ext uri="{BB962C8B-B14F-4D97-AF65-F5344CB8AC3E}">
        <p14:creationId xmlns:p14="http://schemas.microsoft.com/office/powerpoint/2010/main" val="366730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tat1Body"/>
          <p:cNvSpPr/>
          <p:nvPr/>
        </p:nvSpPr>
        <p:spPr>
          <a:xfrm>
            <a:off x="1066800" y="4881600"/>
            <a:ext cx="28956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100">
                <a:solidFill>
                  <a:srgbClr val="FFFFFF"/>
                </a:solidFill>
                <a:latin typeface="Calibri"/>
              </a:rPr>
              <a:t>A verification toolkit and conceptual frameworks now substantially more mature than a decade ago.</a:t>
            </a:r>
          </a:p>
        </p:txBody>
      </p:sp>
      <p:sp>
        <p:nvSpPr>
          <p:cNvPr id="34" name="Stat2Body"/>
          <p:cNvSpPr/>
          <p:nvPr/>
        </p:nvSpPr>
        <p:spPr>
          <a:xfrm>
            <a:off x="4648200" y="4881600"/>
            <a:ext cx="28956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1100" dirty="0">
                <a:solidFill>
                  <a:srgbClr val="FFFFFF"/>
                </a:solidFill>
                <a:latin typeface="Calibri"/>
              </a:rPr>
              <a:t>An expert community spanning both nuclear weapon and non-nuclear weapon states that did not exist before IPNDV.</a:t>
            </a:r>
          </a:p>
        </p:txBody>
      </p:sp>
      <p:sp>
        <p:nvSpPr>
          <p:cNvPr id="42" name="Stat3Num"/>
          <p:cNvSpPr/>
          <p:nvPr/>
        </p:nvSpPr>
        <p:spPr>
          <a:xfrm>
            <a:off x="8229600" y="4043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r>
              <a:rPr lang="en-US" sz="2400" b="1" dirty="0">
                <a:solidFill>
                  <a:srgbClr val="FFFFFF"/>
                </a:solidFill>
                <a:latin typeface="Century Gothic"/>
              </a:rPr>
              <a:t>Bridgeable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DC8A7E-3CDD-924F-8D25-4327ACEF0D88}"/>
              </a:ext>
            </a:extLst>
          </p:cNvPr>
          <p:cNvSpPr txBox="1"/>
          <p:nvPr/>
        </p:nvSpPr>
        <p:spPr>
          <a:xfrm>
            <a:off x="2419815" y="2609385"/>
            <a:ext cx="70029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928538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3079</TotalTime>
  <Words>838</Words>
  <Application>Microsoft Office PowerPoint</Application>
  <PresentationFormat>Widescreen</PresentationFormat>
  <Paragraphs>106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Verifying Future Nuclear Disarmament</vt:lpstr>
      <vt:lpstr>Past as Prelude: Verification Was Always the Hard Part</vt:lpstr>
      <vt:lpstr>IPNDV Phase III: A Realistic Test Bed</vt:lpstr>
      <vt:lpstr>IPNDV Phase III: Changing Perspectives</vt:lpstr>
      <vt:lpstr>Lasting Impact of the IPNDV</vt:lpstr>
      <vt:lpstr>An Agenda for the Future: Four Priority Areas</vt:lpstr>
      <vt:lpstr>The Need for Future Readiness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PLENARY: What Have We Learned?</dc:title>
  <dc:creator>Juliet Henry</dc:creator>
  <cp:lastModifiedBy>Mike Edinger</cp:lastModifiedBy>
  <cp:revision>12</cp:revision>
  <dcterms:created xsi:type="dcterms:W3CDTF">2022-12-01T20:32:06Z</dcterms:created>
  <dcterms:modified xsi:type="dcterms:W3CDTF">2026-08-05T18:03:09Z</dcterms:modified>
</cp:coreProperties>
</file>